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2192000" cy="6858000"/>
  <p:notesSz cx="6858000" cy="9144000"/>
  <p:embeddedFontLst>
    <p:embeddedFont>
      <p:font typeface="Courier" panose="02070309020205020404" pitchFamily="49" charset="0"/>
      <p:regular r:id="rId32"/>
      <p:bold r:id="rId33"/>
      <p:italic r:id="rId34"/>
      <p:boldItalic r:id="rId35"/>
    </p:embeddedFont>
    <p:embeddedFont>
      <p:font typeface="Euclid Circular B" panose="020B0504000000000000" pitchFamily="34" charset="77"/>
      <p:regular r:id="rId36"/>
    </p:embeddedFont>
    <p:embeddedFont>
      <p:font typeface="Euclid Circular B Semibold" panose="020B0504000000000000" pitchFamily="34" charset="77"/>
      <p:regular r:id="rId37"/>
      <p:bold r:id="rId38"/>
    </p:embeddedFont>
  </p:embeddedFontLst>
  <p:defaultText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FE880"/>
    <a:srgbClr val="3A1E3E"/>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66"/>
    <p:restoredTop sz="96405"/>
  </p:normalViewPr>
  <p:slideViewPr>
    <p:cSldViewPr snapToGrid="0">
      <p:cViewPr>
        <p:scale>
          <a:sx n="88" d="100"/>
          <a:sy n="88" d="100"/>
        </p:scale>
        <p:origin x="552" y="9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3FF5-90A1-D3A9-ADF0-098AE57502B5}"/>
              </a:ext>
            </a:extLst>
          </p:cNvPr>
          <p:cNvSpPr>
            <a:spLocks noGrp="1"/>
          </p:cNvSpPr>
          <p:nvPr>
            <p:ph type="ctrTitle"/>
          </p:nvPr>
        </p:nvSpPr>
        <p:spPr>
          <a:xfrm>
            <a:off x="830252" y="1710000"/>
            <a:ext cx="10515600" cy="2851200"/>
          </a:xfrm>
        </p:spPr>
        <p:txBody>
          <a:bodyPr anchor="b"/>
          <a:lstStyle>
            <a:lvl1pPr algn="l">
              <a:defRPr sz="6000">
                <a:solidFill>
                  <a:schemeClr val="bg1"/>
                </a:solidFill>
              </a:defRPr>
            </a:lvl1pPr>
          </a:lstStyle>
          <a:p>
            <a:r>
              <a:rPr lang="en-GB" dirty="0"/>
              <a:t>Click to edit Master title style</a:t>
            </a:r>
            <a:endParaRPr lang="en-CH" dirty="0"/>
          </a:p>
        </p:txBody>
      </p:sp>
      <p:sp>
        <p:nvSpPr>
          <p:cNvPr id="3" name="Subtitle 2">
            <a:extLst>
              <a:ext uri="{FF2B5EF4-FFF2-40B4-BE49-F238E27FC236}">
                <a16:creationId xmlns:a16="http://schemas.microsoft.com/office/drawing/2014/main" id="{27368248-9EFB-7499-B25B-947C44E54351}"/>
              </a:ext>
            </a:extLst>
          </p:cNvPr>
          <p:cNvSpPr>
            <a:spLocks noGrp="1"/>
          </p:cNvSpPr>
          <p:nvPr>
            <p:ph type="subTitle" idx="1"/>
          </p:nvPr>
        </p:nvSpPr>
        <p:spPr>
          <a:xfrm>
            <a:off x="830252" y="4590000"/>
            <a:ext cx="10515600" cy="1655762"/>
          </a:xfrm>
        </p:spPr>
        <p:txBody>
          <a:bodyPr/>
          <a:lstStyle>
            <a:lvl1pPr marL="0" indent="0" algn="l">
              <a:buNone/>
              <a:defRPr lang="en-GB" sz="2400" b="0" i="0" kern="1200" smtClean="0">
                <a:solidFill>
                  <a:schemeClr val="bg1"/>
                </a:solidFill>
                <a:latin typeface="Euclid Circular B" panose="020B0504000000000000" pitchFamily="34" charset="77"/>
                <a:ea typeface="+mn-ea"/>
                <a:cs typeface="+mn-cs"/>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endParaRPr lang="en-CH" dirty="0"/>
          </a:p>
        </p:txBody>
      </p:sp>
      <p:sp>
        <p:nvSpPr>
          <p:cNvPr id="4" name="Date Placeholder 3">
            <a:extLst>
              <a:ext uri="{FF2B5EF4-FFF2-40B4-BE49-F238E27FC236}">
                <a16:creationId xmlns:a16="http://schemas.microsoft.com/office/drawing/2014/main" id="{429DE407-F5A5-F4C3-D2FB-0BC6EFD6E977}"/>
              </a:ext>
            </a:extLst>
          </p:cNvPr>
          <p:cNvSpPr>
            <a:spLocks noGrp="1"/>
          </p:cNvSpPr>
          <p:nvPr>
            <p:ph type="dt" sz="half" idx="10"/>
          </p:nvPr>
        </p:nvSpPr>
        <p:spPr/>
        <p:txBody>
          <a:bodyPr/>
          <a:lstStyle>
            <a:lvl1pPr>
              <a:defRPr>
                <a:solidFill>
                  <a:schemeClr val="bg1"/>
                </a:solidFill>
              </a:defRPr>
            </a:lvl1pPr>
          </a:lstStyle>
          <a:p>
            <a:fld id="{A493E664-1C02-194C-AB0E-ABD786959CB1}" type="datetimeFigureOut">
              <a:rPr lang="en-CH" smtClean="0"/>
              <a:pPr/>
              <a:t>14.10.2025</a:t>
            </a:fld>
            <a:endParaRPr lang="en-CH" dirty="0"/>
          </a:p>
        </p:txBody>
      </p:sp>
      <p:sp>
        <p:nvSpPr>
          <p:cNvPr id="5" name="Footer Placeholder 4">
            <a:extLst>
              <a:ext uri="{FF2B5EF4-FFF2-40B4-BE49-F238E27FC236}">
                <a16:creationId xmlns:a16="http://schemas.microsoft.com/office/drawing/2014/main" id="{9150B8F1-03D4-D2EC-653B-8854B38FF2B5}"/>
              </a:ext>
            </a:extLst>
          </p:cNvPr>
          <p:cNvSpPr>
            <a:spLocks noGrp="1"/>
          </p:cNvSpPr>
          <p:nvPr>
            <p:ph type="ftr" sz="quarter" idx="11"/>
          </p:nvPr>
        </p:nvSpPr>
        <p:spPr/>
        <p:txBody>
          <a:bodyPr/>
          <a:lstStyle>
            <a:lvl1pPr>
              <a:defRPr>
                <a:solidFill>
                  <a:schemeClr val="bg1"/>
                </a:solidFill>
              </a:defRPr>
            </a:lvl1pPr>
          </a:lstStyle>
          <a:p>
            <a:endParaRPr lang="en-CH" dirty="0"/>
          </a:p>
        </p:txBody>
      </p:sp>
      <p:sp>
        <p:nvSpPr>
          <p:cNvPr id="6" name="Slide Number Placeholder 5">
            <a:extLst>
              <a:ext uri="{FF2B5EF4-FFF2-40B4-BE49-F238E27FC236}">
                <a16:creationId xmlns:a16="http://schemas.microsoft.com/office/drawing/2014/main" id="{B692B39D-63D5-9547-0B75-8AC0B21A8E8E}"/>
              </a:ext>
            </a:extLst>
          </p:cNvPr>
          <p:cNvSpPr>
            <a:spLocks noGrp="1"/>
          </p:cNvSpPr>
          <p:nvPr>
            <p:ph type="sldNum" sz="quarter" idx="12"/>
          </p:nvPr>
        </p:nvSpPr>
        <p:spPr/>
        <p:txBody>
          <a:bodyPr/>
          <a:lstStyle>
            <a:lvl1pPr>
              <a:defRPr>
                <a:solidFill>
                  <a:schemeClr val="bg1"/>
                </a:solidFill>
              </a:defRPr>
            </a:lvl1pPr>
          </a:lstStyle>
          <a:p>
            <a:fld id="{7B0321FC-6DA6-E349-8025-EF5374CFB124}" type="slidenum">
              <a:rPr lang="en-CH" smtClean="0"/>
              <a:pPr/>
              <a:t>‹#›</a:t>
            </a:fld>
            <a:endParaRPr lang="en-CH" dirty="0"/>
          </a:p>
        </p:txBody>
      </p:sp>
      <p:pic>
        <p:nvPicPr>
          <p:cNvPr id="10" name="Graphic 9">
            <a:extLst>
              <a:ext uri="{FF2B5EF4-FFF2-40B4-BE49-F238E27FC236}">
                <a16:creationId xmlns:a16="http://schemas.microsoft.com/office/drawing/2014/main" id="{C360155B-B631-0DD1-55F0-0708747F84D0}"/>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9455" y="629829"/>
            <a:ext cx="2438400" cy="1066800"/>
          </a:xfrm>
          <a:prstGeom prst="rect">
            <a:avLst/>
          </a:prstGeom>
        </p:spPr>
      </p:pic>
    </p:spTree>
    <p:extLst>
      <p:ext uri="{BB962C8B-B14F-4D97-AF65-F5344CB8AC3E}">
        <p14:creationId xmlns:p14="http://schemas.microsoft.com/office/powerpoint/2010/main" val="37312572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64981-C465-BC25-895D-07269A9D2B39}"/>
              </a:ext>
            </a:extLst>
          </p:cNvPr>
          <p:cNvSpPr>
            <a:spLocks noGrp="1"/>
          </p:cNvSpPr>
          <p:nvPr>
            <p:ph type="title"/>
          </p:nvPr>
        </p:nvSpPr>
        <p:spPr/>
        <p:txBody>
          <a:bodyPr/>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90FAF6A6-FA97-D3A1-4657-B0A9AA7AC70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BE48358B-CFD1-420C-5ED2-441A1FA27B33}"/>
              </a:ext>
            </a:extLst>
          </p:cNvPr>
          <p:cNvSpPr>
            <a:spLocks noGrp="1"/>
          </p:cNvSpPr>
          <p:nvPr>
            <p:ph type="dt" sz="half" idx="10"/>
          </p:nvPr>
        </p:nvSpPr>
        <p:spPr/>
        <p:txBody>
          <a:bodyPr/>
          <a:lstStyle/>
          <a:p>
            <a:fld id="{A493E664-1C02-194C-AB0E-ABD786959CB1}" type="datetimeFigureOut">
              <a:rPr lang="en-CH" smtClean="0"/>
              <a:t>14.10.2025</a:t>
            </a:fld>
            <a:endParaRPr lang="en-CH"/>
          </a:p>
        </p:txBody>
      </p:sp>
      <p:sp>
        <p:nvSpPr>
          <p:cNvPr id="5" name="Footer Placeholder 4">
            <a:extLst>
              <a:ext uri="{FF2B5EF4-FFF2-40B4-BE49-F238E27FC236}">
                <a16:creationId xmlns:a16="http://schemas.microsoft.com/office/drawing/2014/main" id="{513A1778-066E-93B6-7C32-12C094ED28F2}"/>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2119177C-60AB-ECD5-7B2F-7EF2281BA8ED}"/>
              </a:ext>
            </a:extLst>
          </p:cNvPr>
          <p:cNvSpPr>
            <a:spLocks noGrp="1"/>
          </p:cNvSpPr>
          <p:nvPr>
            <p:ph type="sldNum" sz="quarter" idx="12"/>
          </p:nvPr>
        </p:nvSpPr>
        <p:spPr/>
        <p:txBody>
          <a:bodyPr/>
          <a:lstStyle/>
          <a:p>
            <a:fld id="{7B0321FC-6DA6-E349-8025-EF5374CFB124}" type="slidenum">
              <a:rPr lang="en-CH" smtClean="0"/>
              <a:t>‹#›</a:t>
            </a:fld>
            <a:endParaRPr lang="en-CH"/>
          </a:p>
        </p:txBody>
      </p:sp>
    </p:spTree>
    <p:extLst>
      <p:ext uri="{BB962C8B-B14F-4D97-AF65-F5344CB8AC3E}">
        <p14:creationId xmlns:p14="http://schemas.microsoft.com/office/powerpoint/2010/main" val="24758858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36BDB57-1150-DAFA-52C0-CB0AFFC8C1F0}"/>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CH"/>
          </a:p>
        </p:txBody>
      </p:sp>
      <p:sp>
        <p:nvSpPr>
          <p:cNvPr id="3" name="Vertical Text Placeholder 2">
            <a:extLst>
              <a:ext uri="{FF2B5EF4-FFF2-40B4-BE49-F238E27FC236}">
                <a16:creationId xmlns:a16="http://schemas.microsoft.com/office/drawing/2014/main" id="{8F2375FD-8F9C-9238-0ABB-806EEB37E29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Date Placeholder 3">
            <a:extLst>
              <a:ext uri="{FF2B5EF4-FFF2-40B4-BE49-F238E27FC236}">
                <a16:creationId xmlns:a16="http://schemas.microsoft.com/office/drawing/2014/main" id="{FD2D1701-58BC-5B59-A37F-B862394B4C81}"/>
              </a:ext>
            </a:extLst>
          </p:cNvPr>
          <p:cNvSpPr>
            <a:spLocks noGrp="1"/>
          </p:cNvSpPr>
          <p:nvPr>
            <p:ph type="dt" sz="half" idx="10"/>
          </p:nvPr>
        </p:nvSpPr>
        <p:spPr/>
        <p:txBody>
          <a:bodyPr/>
          <a:lstStyle/>
          <a:p>
            <a:fld id="{A493E664-1C02-194C-AB0E-ABD786959CB1}" type="datetimeFigureOut">
              <a:rPr lang="en-CH" smtClean="0"/>
              <a:t>14.10.2025</a:t>
            </a:fld>
            <a:endParaRPr lang="en-CH"/>
          </a:p>
        </p:txBody>
      </p:sp>
      <p:sp>
        <p:nvSpPr>
          <p:cNvPr id="5" name="Footer Placeholder 4">
            <a:extLst>
              <a:ext uri="{FF2B5EF4-FFF2-40B4-BE49-F238E27FC236}">
                <a16:creationId xmlns:a16="http://schemas.microsoft.com/office/drawing/2014/main" id="{38B955F8-1426-D2FD-020E-B396DBF09EFB}"/>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E88C334A-17C5-A5F0-DB6A-299DC2C097FE}"/>
              </a:ext>
            </a:extLst>
          </p:cNvPr>
          <p:cNvSpPr>
            <a:spLocks noGrp="1"/>
          </p:cNvSpPr>
          <p:nvPr>
            <p:ph type="sldNum" sz="quarter" idx="12"/>
          </p:nvPr>
        </p:nvSpPr>
        <p:spPr/>
        <p:txBody>
          <a:bodyPr/>
          <a:lstStyle/>
          <a:p>
            <a:fld id="{7B0321FC-6DA6-E349-8025-EF5374CFB124}" type="slidenum">
              <a:rPr lang="en-CH" smtClean="0"/>
              <a:t>‹#›</a:t>
            </a:fld>
            <a:endParaRPr lang="en-CH"/>
          </a:p>
        </p:txBody>
      </p:sp>
    </p:spTree>
    <p:extLst>
      <p:ext uri="{BB962C8B-B14F-4D97-AF65-F5344CB8AC3E}">
        <p14:creationId xmlns:p14="http://schemas.microsoft.com/office/powerpoint/2010/main" val="1735213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r>
              <a:rPr lang="en-GB" dirty="0"/>
              <a:t>Click to edit Master title style</a:t>
            </a:r>
            <a:endParaRPr lang="en-CH" dirty="0"/>
          </a:p>
        </p:txBody>
      </p:sp>
      <p:sp>
        <p:nvSpPr>
          <p:cNvPr id="3" name="Content Placeholder 2">
            <a:extLst>
              <a:ext uri="{FF2B5EF4-FFF2-40B4-BE49-F238E27FC236}">
                <a16:creationId xmlns:a16="http://schemas.microsoft.com/office/drawing/2014/main" id="{89C7E9E4-54DA-8A56-234F-14C7B3D226E1}"/>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
        <p:nvSpPr>
          <p:cNvPr id="4" name="Date Placeholder 3">
            <a:extLst>
              <a:ext uri="{FF2B5EF4-FFF2-40B4-BE49-F238E27FC236}">
                <a16:creationId xmlns:a16="http://schemas.microsoft.com/office/drawing/2014/main" id="{FFD65658-9CD7-7BD7-6649-BD0C74DA27B4}"/>
              </a:ext>
            </a:extLst>
          </p:cNvPr>
          <p:cNvSpPr>
            <a:spLocks noGrp="1"/>
          </p:cNvSpPr>
          <p:nvPr>
            <p:ph type="dt" sz="half" idx="10"/>
          </p:nvPr>
        </p:nvSpPr>
        <p:spPr/>
        <p:txBody>
          <a:bodyPr/>
          <a:lstStyle/>
          <a:p>
            <a:fld id="{A493E664-1C02-194C-AB0E-ABD786959CB1}" type="datetimeFigureOut">
              <a:rPr lang="en-CH" smtClean="0"/>
              <a:t>14.10.2025</a:t>
            </a:fld>
            <a:endParaRPr lang="en-CH"/>
          </a:p>
        </p:txBody>
      </p:sp>
      <p:sp>
        <p:nvSpPr>
          <p:cNvPr id="5" name="Footer Placeholder 4">
            <a:extLst>
              <a:ext uri="{FF2B5EF4-FFF2-40B4-BE49-F238E27FC236}">
                <a16:creationId xmlns:a16="http://schemas.microsoft.com/office/drawing/2014/main" id="{0B88537D-00FA-E066-87D6-7CCB77C0308C}"/>
              </a:ext>
            </a:extLst>
          </p:cNvPr>
          <p:cNvSpPr>
            <a:spLocks noGrp="1"/>
          </p:cNvSpPr>
          <p:nvPr>
            <p:ph type="ftr" sz="quarter" idx="11"/>
          </p:nvPr>
        </p:nvSpPr>
        <p:spPr/>
        <p:txBody>
          <a:bodyPr/>
          <a:lstStyle/>
          <a:p>
            <a:endParaRPr lang="en-CH"/>
          </a:p>
        </p:txBody>
      </p:sp>
      <p:sp>
        <p:nvSpPr>
          <p:cNvPr id="6" name="Slide Number Placeholder 5">
            <a:extLst>
              <a:ext uri="{FF2B5EF4-FFF2-40B4-BE49-F238E27FC236}">
                <a16:creationId xmlns:a16="http://schemas.microsoft.com/office/drawing/2014/main" id="{195EDC33-518F-6511-859D-A5D07CBD83B8}"/>
              </a:ext>
            </a:extLst>
          </p:cNvPr>
          <p:cNvSpPr>
            <a:spLocks noGrp="1"/>
          </p:cNvSpPr>
          <p:nvPr>
            <p:ph type="sldNum" sz="quarter" idx="12"/>
          </p:nvPr>
        </p:nvSpPr>
        <p:spPr/>
        <p:txBody>
          <a:bodyPr/>
          <a:lstStyle/>
          <a:p>
            <a:fld id="{7B0321FC-6DA6-E349-8025-EF5374CFB124}" type="slidenum">
              <a:rPr lang="en-CH" smtClean="0"/>
              <a:t>‹#›</a:t>
            </a:fld>
            <a:endParaRPr lang="en-CH"/>
          </a:p>
        </p:txBody>
      </p:sp>
    </p:spTree>
    <p:extLst>
      <p:ext uri="{BB962C8B-B14F-4D97-AF65-F5344CB8AC3E}">
        <p14:creationId xmlns:p14="http://schemas.microsoft.com/office/powerpoint/2010/main" val="35097553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FB11-2AFD-C1B8-C36A-EC812E9D1774}"/>
              </a:ext>
            </a:extLst>
          </p:cNvPr>
          <p:cNvSpPr>
            <a:spLocks noGrp="1"/>
          </p:cNvSpPr>
          <p:nvPr>
            <p:ph type="title"/>
          </p:nvPr>
        </p:nvSpPr>
        <p:spPr>
          <a:xfrm>
            <a:off x="831850" y="1709738"/>
            <a:ext cx="10515600" cy="2852737"/>
          </a:xfrm>
        </p:spPr>
        <p:txBody>
          <a:bodyPr anchor="b"/>
          <a:lstStyle>
            <a:lvl1pPr>
              <a:defRPr sz="6000"/>
            </a:lvl1pPr>
          </a:lstStyle>
          <a:p>
            <a:r>
              <a:rPr lang="en-GB" dirty="0"/>
              <a:t>Click to edit Master title style</a:t>
            </a:r>
            <a:endParaRPr lang="en-CH" dirty="0"/>
          </a:p>
        </p:txBody>
      </p:sp>
      <p:sp>
        <p:nvSpPr>
          <p:cNvPr id="3" name="Text Placeholder 2">
            <a:extLst>
              <a:ext uri="{FF2B5EF4-FFF2-40B4-BE49-F238E27FC236}">
                <a16:creationId xmlns:a16="http://schemas.microsoft.com/office/drawing/2014/main" id="{40FE39DD-6267-EE64-9BE4-D71FB4467153}"/>
              </a:ext>
            </a:extLst>
          </p:cNvPr>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dirty="0"/>
              <a:t>Click to edit Master text styles</a:t>
            </a:r>
          </a:p>
        </p:txBody>
      </p:sp>
      <p:sp>
        <p:nvSpPr>
          <p:cNvPr id="4" name="Date Placeholder 3">
            <a:extLst>
              <a:ext uri="{FF2B5EF4-FFF2-40B4-BE49-F238E27FC236}">
                <a16:creationId xmlns:a16="http://schemas.microsoft.com/office/drawing/2014/main" id="{1E377379-6BA2-39B1-ACFC-2F31A98E4459}"/>
              </a:ext>
            </a:extLst>
          </p:cNvPr>
          <p:cNvSpPr>
            <a:spLocks noGrp="1"/>
          </p:cNvSpPr>
          <p:nvPr>
            <p:ph type="dt" sz="half" idx="10"/>
          </p:nvPr>
        </p:nvSpPr>
        <p:spPr/>
        <p:txBody>
          <a:bodyPr/>
          <a:lstStyle>
            <a:lvl1pPr>
              <a:defRPr>
                <a:solidFill>
                  <a:schemeClr val="bg1"/>
                </a:solidFill>
              </a:defRPr>
            </a:lvl1pPr>
          </a:lstStyle>
          <a:p>
            <a:fld id="{A493E664-1C02-194C-AB0E-ABD786959CB1}" type="datetimeFigureOut">
              <a:rPr lang="en-CH" smtClean="0"/>
              <a:pPr/>
              <a:t>14.10.2025</a:t>
            </a:fld>
            <a:endParaRPr lang="en-CH" dirty="0"/>
          </a:p>
        </p:txBody>
      </p:sp>
      <p:sp>
        <p:nvSpPr>
          <p:cNvPr id="5" name="Footer Placeholder 4">
            <a:extLst>
              <a:ext uri="{FF2B5EF4-FFF2-40B4-BE49-F238E27FC236}">
                <a16:creationId xmlns:a16="http://schemas.microsoft.com/office/drawing/2014/main" id="{AED60BF4-180A-7AD3-7FBA-2CBA794170D1}"/>
              </a:ext>
            </a:extLst>
          </p:cNvPr>
          <p:cNvSpPr>
            <a:spLocks noGrp="1"/>
          </p:cNvSpPr>
          <p:nvPr>
            <p:ph type="ftr" sz="quarter" idx="11"/>
          </p:nvPr>
        </p:nvSpPr>
        <p:spPr/>
        <p:txBody>
          <a:bodyPr/>
          <a:lstStyle>
            <a:lvl1pPr>
              <a:defRPr>
                <a:solidFill>
                  <a:schemeClr val="bg1"/>
                </a:solidFill>
              </a:defRPr>
            </a:lvl1pPr>
          </a:lstStyle>
          <a:p>
            <a:endParaRPr lang="en-CH" dirty="0"/>
          </a:p>
        </p:txBody>
      </p:sp>
      <p:sp>
        <p:nvSpPr>
          <p:cNvPr id="6" name="Slide Number Placeholder 5">
            <a:extLst>
              <a:ext uri="{FF2B5EF4-FFF2-40B4-BE49-F238E27FC236}">
                <a16:creationId xmlns:a16="http://schemas.microsoft.com/office/drawing/2014/main" id="{CA38CF11-FDBC-5947-D7FD-AC50E4CCA2D9}"/>
              </a:ext>
            </a:extLst>
          </p:cNvPr>
          <p:cNvSpPr>
            <a:spLocks noGrp="1"/>
          </p:cNvSpPr>
          <p:nvPr>
            <p:ph type="sldNum" sz="quarter" idx="12"/>
          </p:nvPr>
        </p:nvSpPr>
        <p:spPr/>
        <p:txBody>
          <a:bodyPr/>
          <a:lstStyle>
            <a:lvl1pPr>
              <a:defRPr>
                <a:solidFill>
                  <a:schemeClr val="bg1"/>
                </a:solidFill>
              </a:defRPr>
            </a:lvl1pPr>
          </a:lstStyle>
          <a:p>
            <a:fld id="{7B0321FC-6DA6-E349-8025-EF5374CFB124}" type="slidenum">
              <a:rPr lang="en-CH" smtClean="0"/>
              <a:pPr/>
              <a:t>‹#›</a:t>
            </a:fld>
            <a:endParaRPr lang="en-CH" dirty="0"/>
          </a:p>
        </p:txBody>
      </p:sp>
      <p:pic>
        <p:nvPicPr>
          <p:cNvPr id="7" name="Graphic 6">
            <a:extLst>
              <a:ext uri="{FF2B5EF4-FFF2-40B4-BE49-F238E27FC236}">
                <a16:creationId xmlns:a16="http://schemas.microsoft.com/office/drawing/2014/main" id="{C2B25394-3205-9974-F6B2-EEB89797FCAB}"/>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959455" y="629829"/>
            <a:ext cx="2438400" cy="1066800"/>
          </a:xfrm>
          <a:prstGeom prst="rect">
            <a:avLst/>
          </a:prstGeom>
        </p:spPr>
      </p:pic>
    </p:spTree>
    <p:extLst>
      <p:ext uri="{BB962C8B-B14F-4D97-AF65-F5344CB8AC3E}">
        <p14:creationId xmlns:p14="http://schemas.microsoft.com/office/powerpoint/2010/main" val="1929994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FDB2-F6FF-F91B-D8ED-75CCD4398416}"/>
              </a:ext>
            </a:extLst>
          </p:cNvPr>
          <p:cNvSpPr>
            <a:spLocks noGrp="1"/>
          </p:cNvSpPr>
          <p:nvPr>
            <p:ph type="title"/>
          </p:nvPr>
        </p:nvSpPr>
        <p:spPr/>
        <p:txBody>
          <a:bodyPr/>
          <a:lstStyle/>
          <a:p>
            <a:r>
              <a:rPr lang="en-GB"/>
              <a:t>Click to edit Master title style</a:t>
            </a:r>
            <a:endParaRPr lang="en-CH"/>
          </a:p>
        </p:txBody>
      </p:sp>
      <p:sp>
        <p:nvSpPr>
          <p:cNvPr id="3" name="Content Placeholder 2">
            <a:extLst>
              <a:ext uri="{FF2B5EF4-FFF2-40B4-BE49-F238E27FC236}">
                <a16:creationId xmlns:a16="http://schemas.microsoft.com/office/drawing/2014/main" id="{78CE67CF-DF90-86F4-7568-C4153D1B839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Content Placeholder 3">
            <a:extLst>
              <a:ext uri="{FF2B5EF4-FFF2-40B4-BE49-F238E27FC236}">
                <a16:creationId xmlns:a16="http://schemas.microsoft.com/office/drawing/2014/main" id="{5FA2E00B-0F1D-F192-FC7A-4FF11CD8BFFA}"/>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Date Placeholder 4">
            <a:extLst>
              <a:ext uri="{FF2B5EF4-FFF2-40B4-BE49-F238E27FC236}">
                <a16:creationId xmlns:a16="http://schemas.microsoft.com/office/drawing/2014/main" id="{C9AA5B9F-D244-DF3B-C145-E0A32F17E9AE}"/>
              </a:ext>
            </a:extLst>
          </p:cNvPr>
          <p:cNvSpPr>
            <a:spLocks noGrp="1"/>
          </p:cNvSpPr>
          <p:nvPr>
            <p:ph type="dt" sz="half" idx="10"/>
          </p:nvPr>
        </p:nvSpPr>
        <p:spPr/>
        <p:txBody>
          <a:bodyPr/>
          <a:lstStyle/>
          <a:p>
            <a:fld id="{A493E664-1C02-194C-AB0E-ABD786959CB1}" type="datetimeFigureOut">
              <a:rPr lang="en-CH" smtClean="0"/>
              <a:t>14.10.2025</a:t>
            </a:fld>
            <a:endParaRPr lang="en-CH"/>
          </a:p>
        </p:txBody>
      </p:sp>
      <p:sp>
        <p:nvSpPr>
          <p:cNvPr id="6" name="Footer Placeholder 5">
            <a:extLst>
              <a:ext uri="{FF2B5EF4-FFF2-40B4-BE49-F238E27FC236}">
                <a16:creationId xmlns:a16="http://schemas.microsoft.com/office/drawing/2014/main" id="{6F86C32D-59F6-C958-1B3A-BF59891DBE73}"/>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3D201B53-AF8F-663D-0577-E729C507D938}"/>
              </a:ext>
            </a:extLst>
          </p:cNvPr>
          <p:cNvSpPr>
            <a:spLocks noGrp="1"/>
          </p:cNvSpPr>
          <p:nvPr>
            <p:ph type="sldNum" sz="quarter" idx="12"/>
          </p:nvPr>
        </p:nvSpPr>
        <p:spPr/>
        <p:txBody>
          <a:bodyPr/>
          <a:lstStyle/>
          <a:p>
            <a:fld id="{7B0321FC-6DA6-E349-8025-EF5374CFB124}" type="slidenum">
              <a:rPr lang="en-CH" smtClean="0"/>
              <a:t>‹#›</a:t>
            </a:fld>
            <a:endParaRPr lang="en-CH"/>
          </a:p>
        </p:txBody>
      </p:sp>
    </p:spTree>
    <p:extLst>
      <p:ext uri="{BB962C8B-B14F-4D97-AF65-F5344CB8AC3E}">
        <p14:creationId xmlns:p14="http://schemas.microsoft.com/office/powerpoint/2010/main" val="3326649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099365-CF42-98F3-4E36-2CD2A63C1AE1}"/>
              </a:ext>
            </a:extLst>
          </p:cNvPr>
          <p:cNvSpPr>
            <a:spLocks noGrp="1"/>
          </p:cNvSpPr>
          <p:nvPr>
            <p:ph type="title"/>
          </p:nvPr>
        </p:nvSpPr>
        <p:spPr>
          <a:xfrm>
            <a:off x="839788" y="365125"/>
            <a:ext cx="10515600" cy="1325563"/>
          </a:xfrm>
        </p:spPr>
        <p:txBody>
          <a:bodyPr/>
          <a:lstStyle/>
          <a:p>
            <a:r>
              <a:rPr lang="en-GB"/>
              <a:t>Click to edit Master title style</a:t>
            </a:r>
            <a:endParaRPr lang="en-CH"/>
          </a:p>
        </p:txBody>
      </p:sp>
      <p:sp>
        <p:nvSpPr>
          <p:cNvPr id="3" name="Text Placeholder 2">
            <a:extLst>
              <a:ext uri="{FF2B5EF4-FFF2-40B4-BE49-F238E27FC236}">
                <a16:creationId xmlns:a16="http://schemas.microsoft.com/office/drawing/2014/main" id="{15BAB3F9-F7FB-7CE0-6DFA-ACBA84FE84C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03685FEE-0686-99FD-D3E5-6A8B24F6CD6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5" name="Text Placeholder 4">
            <a:extLst>
              <a:ext uri="{FF2B5EF4-FFF2-40B4-BE49-F238E27FC236}">
                <a16:creationId xmlns:a16="http://schemas.microsoft.com/office/drawing/2014/main" id="{46DB0FAA-5A91-9A1A-CC8C-C1ECEA23B8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B8CF488-22BE-F5B4-9F9C-E1B3A0837BC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7" name="Date Placeholder 6">
            <a:extLst>
              <a:ext uri="{FF2B5EF4-FFF2-40B4-BE49-F238E27FC236}">
                <a16:creationId xmlns:a16="http://schemas.microsoft.com/office/drawing/2014/main" id="{DFD3BA04-FC7E-B87B-538B-69C2D921AB2F}"/>
              </a:ext>
            </a:extLst>
          </p:cNvPr>
          <p:cNvSpPr>
            <a:spLocks noGrp="1"/>
          </p:cNvSpPr>
          <p:nvPr>
            <p:ph type="dt" sz="half" idx="10"/>
          </p:nvPr>
        </p:nvSpPr>
        <p:spPr/>
        <p:txBody>
          <a:bodyPr/>
          <a:lstStyle/>
          <a:p>
            <a:fld id="{A493E664-1C02-194C-AB0E-ABD786959CB1}" type="datetimeFigureOut">
              <a:rPr lang="en-CH" smtClean="0"/>
              <a:t>14.10.2025</a:t>
            </a:fld>
            <a:endParaRPr lang="en-CH"/>
          </a:p>
        </p:txBody>
      </p:sp>
      <p:sp>
        <p:nvSpPr>
          <p:cNvPr id="8" name="Footer Placeholder 7">
            <a:extLst>
              <a:ext uri="{FF2B5EF4-FFF2-40B4-BE49-F238E27FC236}">
                <a16:creationId xmlns:a16="http://schemas.microsoft.com/office/drawing/2014/main" id="{773C7FE8-E98D-6499-CC59-6B81FD041596}"/>
              </a:ext>
            </a:extLst>
          </p:cNvPr>
          <p:cNvSpPr>
            <a:spLocks noGrp="1"/>
          </p:cNvSpPr>
          <p:nvPr>
            <p:ph type="ftr" sz="quarter" idx="11"/>
          </p:nvPr>
        </p:nvSpPr>
        <p:spPr/>
        <p:txBody>
          <a:bodyPr/>
          <a:lstStyle/>
          <a:p>
            <a:endParaRPr lang="en-CH"/>
          </a:p>
        </p:txBody>
      </p:sp>
      <p:sp>
        <p:nvSpPr>
          <p:cNvPr id="9" name="Slide Number Placeholder 8">
            <a:extLst>
              <a:ext uri="{FF2B5EF4-FFF2-40B4-BE49-F238E27FC236}">
                <a16:creationId xmlns:a16="http://schemas.microsoft.com/office/drawing/2014/main" id="{767A4309-1036-567E-0B5A-728A0A5BC7C9}"/>
              </a:ext>
            </a:extLst>
          </p:cNvPr>
          <p:cNvSpPr>
            <a:spLocks noGrp="1"/>
          </p:cNvSpPr>
          <p:nvPr>
            <p:ph type="sldNum" sz="quarter" idx="12"/>
          </p:nvPr>
        </p:nvSpPr>
        <p:spPr/>
        <p:txBody>
          <a:bodyPr/>
          <a:lstStyle/>
          <a:p>
            <a:fld id="{7B0321FC-6DA6-E349-8025-EF5374CFB124}" type="slidenum">
              <a:rPr lang="en-CH" smtClean="0"/>
              <a:t>‹#›</a:t>
            </a:fld>
            <a:endParaRPr lang="en-CH"/>
          </a:p>
        </p:txBody>
      </p:sp>
    </p:spTree>
    <p:extLst>
      <p:ext uri="{BB962C8B-B14F-4D97-AF65-F5344CB8AC3E}">
        <p14:creationId xmlns:p14="http://schemas.microsoft.com/office/powerpoint/2010/main" val="3315207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2F136C-2B9B-9C0A-3796-19928D99CD34}"/>
              </a:ext>
            </a:extLst>
          </p:cNvPr>
          <p:cNvSpPr>
            <a:spLocks noGrp="1"/>
          </p:cNvSpPr>
          <p:nvPr>
            <p:ph type="title"/>
          </p:nvPr>
        </p:nvSpPr>
        <p:spPr/>
        <p:txBody>
          <a:bodyPr/>
          <a:lstStyle/>
          <a:p>
            <a:r>
              <a:rPr lang="en-GB"/>
              <a:t>Click to edit Master title style</a:t>
            </a:r>
            <a:endParaRPr lang="en-CH"/>
          </a:p>
        </p:txBody>
      </p:sp>
      <p:sp>
        <p:nvSpPr>
          <p:cNvPr id="3" name="Date Placeholder 2">
            <a:extLst>
              <a:ext uri="{FF2B5EF4-FFF2-40B4-BE49-F238E27FC236}">
                <a16:creationId xmlns:a16="http://schemas.microsoft.com/office/drawing/2014/main" id="{789606A7-2CC2-12C8-0C0A-04A6DFC5D51B}"/>
              </a:ext>
            </a:extLst>
          </p:cNvPr>
          <p:cNvSpPr>
            <a:spLocks noGrp="1"/>
          </p:cNvSpPr>
          <p:nvPr>
            <p:ph type="dt" sz="half" idx="10"/>
          </p:nvPr>
        </p:nvSpPr>
        <p:spPr/>
        <p:txBody>
          <a:bodyPr/>
          <a:lstStyle/>
          <a:p>
            <a:fld id="{A493E664-1C02-194C-AB0E-ABD786959CB1}" type="datetimeFigureOut">
              <a:rPr lang="en-CH" smtClean="0"/>
              <a:t>14.10.2025</a:t>
            </a:fld>
            <a:endParaRPr lang="en-CH"/>
          </a:p>
        </p:txBody>
      </p:sp>
      <p:sp>
        <p:nvSpPr>
          <p:cNvPr id="4" name="Footer Placeholder 3">
            <a:extLst>
              <a:ext uri="{FF2B5EF4-FFF2-40B4-BE49-F238E27FC236}">
                <a16:creationId xmlns:a16="http://schemas.microsoft.com/office/drawing/2014/main" id="{93C5165D-18A4-FD3E-47AC-4EF080D51C3D}"/>
              </a:ext>
            </a:extLst>
          </p:cNvPr>
          <p:cNvSpPr>
            <a:spLocks noGrp="1"/>
          </p:cNvSpPr>
          <p:nvPr>
            <p:ph type="ftr" sz="quarter" idx="11"/>
          </p:nvPr>
        </p:nvSpPr>
        <p:spPr/>
        <p:txBody>
          <a:bodyPr/>
          <a:lstStyle/>
          <a:p>
            <a:endParaRPr lang="en-CH"/>
          </a:p>
        </p:txBody>
      </p:sp>
      <p:sp>
        <p:nvSpPr>
          <p:cNvPr id="5" name="Slide Number Placeholder 4">
            <a:extLst>
              <a:ext uri="{FF2B5EF4-FFF2-40B4-BE49-F238E27FC236}">
                <a16:creationId xmlns:a16="http://schemas.microsoft.com/office/drawing/2014/main" id="{9E4B89EE-EC0D-DEB9-FBD8-1AA009EFC11C}"/>
              </a:ext>
            </a:extLst>
          </p:cNvPr>
          <p:cNvSpPr>
            <a:spLocks noGrp="1"/>
          </p:cNvSpPr>
          <p:nvPr>
            <p:ph type="sldNum" sz="quarter" idx="12"/>
          </p:nvPr>
        </p:nvSpPr>
        <p:spPr/>
        <p:txBody>
          <a:bodyPr/>
          <a:lstStyle/>
          <a:p>
            <a:fld id="{7B0321FC-6DA6-E349-8025-EF5374CFB124}" type="slidenum">
              <a:rPr lang="en-CH" smtClean="0"/>
              <a:t>‹#›</a:t>
            </a:fld>
            <a:endParaRPr lang="en-CH"/>
          </a:p>
        </p:txBody>
      </p:sp>
    </p:spTree>
    <p:extLst>
      <p:ext uri="{BB962C8B-B14F-4D97-AF65-F5344CB8AC3E}">
        <p14:creationId xmlns:p14="http://schemas.microsoft.com/office/powerpoint/2010/main" val="39603989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7551FCC-1146-C989-05A5-F4BA3801F1C7}"/>
              </a:ext>
            </a:extLst>
          </p:cNvPr>
          <p:cNvSpPr>
            <a:spLocks noGrp="1"/>
          </p:cNvSpPr>
          <p:nvPr>
            <p:ph type="dt" sz="half" idx="10"/>
          </p:nvPr>
        </p:nvSpPr>
        <p:spPr/>
        <p:txBody>
          <a:bodyPr/>
          <a:lstStyle/>
          <a:p>
            <a:fld id="{A493E664-1C02-194C-AB0E-ABD786959CB1}" type="datetimeFigureOut">
              <a:rPr lang="en-CH" smtClean="0"/>
              <a:t>14.10.2025</a:t>
            </a:fld>
            <a:endParaRPr lang="en-CH"/>
          </a:p>
        </p:txBody>
      </p:sp>
      <p:sp>
        <p:nvSpPr>
          <p:cNvPr id="3" name="Footer Placeholder 2">
            <a:extLst>
              <a:ext uri="{FF2B5EF4-FFF2-40B4-BE49-F238E27FC236}">
                <a16:creationId xmlns:a16="http://schemas.microsoft.com/office/drawing/2014/main" id="{AA438802-7FBA-82D5-39DC-D70CD785268A}"/>
              </a:ext>
            </a:extLst>
          </p:cNvPr>
          <p:cNvSpPr>
            <a:spLocks noGrp="1"/>
          </p:cNvSpPr>
          <p:nvPr>
            <p:ph type="ftr" sz="quarter" idx="11"/>
          </p:nvPr>
        </p:nvSpPr>
        <p:spPr/>
        <p:txBody>
          <a:bodyPr/>
          <a:lstStyle/>
          <a:p>
            <a:endParaRPr lang="en-CH"/>
          </a:p>
        </p:txBody>
      </p:sp>
      <p:sp>
        <p:nvSpPr>
          <p:cNvPr id="4" name="Slide Number Placeholder 3">
            <a:extLst>
              <a:ext uri="{FF2B5EF4-FFF2-40B4-BE49-F238E27FC236}">
                <a16:creationId xmlns:a16="http://schemas.microsoft.com/office/drawing/2014/main" id="{A48047FE-DE9C-A05D-D7D2-8E278F8EE7BC}"/>
              </a:ext>
            </a:extLst>
          </p:cNvPr>
          <p:cNvSpPr>
            <a:spLocks noGrp="1"/>
          </p:cNvSpPr>
          <p:nvPr>
            <p:ph type="sldNum" sz="quarter" idx="12"/>
          </p:nvPr>
        </p:nvSpPr>
        <p:spPr/>
        <p:txBody>
          <a:bodyPr/>
          <a:lstStyle/>
          <a:p>
            <a:fld id="{7B0321FC-6DA6-E349-8025-EF5374CFB124}" type="slidenum">
              <a:rPr lang="en-CH" smtClean="0"/>
              <a:t>‹#›</a:t>
            </a:fld>
            <a:endParaRPr lang="en-CH"/>
          </a:p>
        </p:txBody>
      </p:sp>
    </p:spTree>
    <p:extLst>
      <p:ext uri="{BB962C8B-B14F-4D97-AF65-F5344CB8AC3E}">
        <p14:creationId xmlns:p14="http://schemas.microsoft.com/office/powerpoint/2010/main" val="3551214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C12E22-011A-2763-C5B3-185608894CF7}"/>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Content Placeholder 2">
            <a:extLst>
              <a:ext uri="{FF2B5EF4-FFF2-40B4-BE49-F238E27FC236}">
                <a16:creationId xmlns:a16="http://schemas.microsoft.com/office/drawing/2014/main" id="{3986AE88-A0D3-7EC5-7625-10373CF6035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CH"/>
          </a:p>
        </p:txBody>
      </p:sp>
      <p:sp>
        <p:nvSpPr>
          <p:cNvPr id="4" name="Text Placeholder 3">
            <a:extLst>
              <a:ext uri="{FF2B5EF4-FFF2-40B4-BE49-F238E27FC236}">
                <a16:creationId xmlns:a16="http://schemas.microsoft.com/office/drawing/2014/main" id="{84224BCC-3D45-B60F-522E-B0C6175A625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F5B62210-C00B-C54E-6D7B-CA8321FDDAD7}"/>
              </a:ext>
            </a:extLst>
          </p:cNvPr>
          <p:cNvSpPr>
            <a:spLocks noGrp="1"/>
          </p:cNvSpPr>
          <p:nvPr>
            <p:ph type="dt" sz="half" idx="10"/>
          </p:nvPr>
        </p:nvSpPr>
        <p:spPr/>
        <p:txBody>
          <a:bodyPr/>
          <a:lstStyle/>
          <a:p>
            <a:fld id="{A493E664-1C02-194C-AB0E-ABD786959CB1}" type="datetimeFigureOut">
              <a:rPr lang="en-CH" smtClean="0"/>
              <a:t>14.10.2025</a:t>
            </a:fld>
            <a:endParaRPr lang="en-CH"/>
          </a:p>
        </p:txBody>
      </p:sp>
      <p:sp>
        <p:nvSpPr>
          <p:cNvPr id="6" name="Footer Placeholder 5">
            <a:extLst>
              <a:ext uri="{FF2B5EF4-FFF2-40B4-BE49-F238E27FC236}">
                <a16:creationId xmlns:a16="http://schemas.microsoft.com/office/drawing/2014/main" id="{7301795A-371B-E10E-C89E-47A634285DD2}"/>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9344B9C9-FBE7-3F66-E7C4-06A3975E8349}"/>
              </a:ext>
            </a:extLst>
          </p:cNvPr>
          <p:cNvSpPr>
            <a:spLocks noGrp="1"/>
          </p:cNvSpPr>
          <p:nvPr>
            <p:ph type="sldNum" sz="quarter" idx="12"/>
          </p:nvPr>
        </p:nvSpPr>
        <p:spPr/>
        <p:txBody>
          <a:bodyPr/>
          <a:lstStyle/>
          <a:p>
            <a:fld id="{7B0321FC-6DA6-E349-8025-EF5374CFB124}" type="slidenum">
              <a:rPr lang="en-CH" smtClean="0"/>
              <a:t>‹#›</a:t>
            </a:fld>
            <a:endParaRPr lang="en-CH"/>
          </a:p>
        </p:txBody>
      </p:sp>
    </p:spTree>
    <p:extLst>
      <p:ext uri="{BB962C8B-B14F-4D97-AF65-F5344CB8AC3E}">
        <p14:creationId xmlns:p14="http://schemas.microsoft.com/office/powerpoint/2010/main" val="738393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8C2C42-AAC5-36C0-BB06-24737519F6C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CH"/>
          </a:p>
        </p:txBody>
      </p:sp>
      <p:sp>
        <p:nvSpPr>
          <p:cNvPr id="3" name="Picture Placeholder 2">
            <a:extLst>
              <a:ext uri="{FF2B5EF4-FFF2-40B4-BE49-F238E27FC236}">
                <a16:creationId xmlns:a16="http://schemas.microsoft.com/office/drawing/2014/main" id="{B60EDB35-54E6-8ABB-BD19-08467B0B03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H"/>
          </a:p>
        </p:txBody>
      </p:sp>
      <p:sp>
        <p:nvSpPr>
          <p:cNvPr id="4" name="Text Placeholder 3">
            <a:extLst>
              <a:ext uri="{FF2B5EF4-FFF2-40B4-BE49-F238E27FC236}">
                <a16:creationId xmlns:a16="http://schemas.microsoft.com/office/drawing/2014/main" id="{737F6F34-CAC1-D309-8CC8-6D0F6018C52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5C7DB23E-59FD-49AE-151C-8B3F89491EB9}"/>
              </a:ext>
            </a:extLst>
          </p:cNvPr>
          <p:cNvSpPr>
            <a:spLocks noGrp="1"/>
          </p:cNvSpPr>
          <p:nvPr>
            <p:ph type="dt" sz="half" idx="10"/>
          </p:nvPr>
        </p:nvSpPr>
        <p:spPr/>
        <p:txBody>
          <a:bodyPr/>
          <a:lstStyle/>
          <a:p>
            <a:fld id="{A493E664-1C02-194C-AB0E-ABD786959CB1}" type="datetimeFigureOut">
              <a:rPr lang="en-CH" smtClean="0"/>
              <a:t>14.10.2025</a:t>
            </a:fld>
            <a:endParaRPr lang="en-CH"/>
          </a:p>
        </p:txBody>
      </p:sp>
      <p:sp>
        <p:nvSpPr>
          <p:cNvPr id="6" name="Footer Placeholder 5">
            <a:extLst>
              <a:ext uri="{FF2B5EF4-FFF2-40B4-BE49-F238E27FC236}">
                <a16:creationId xmlns:a16="http://schemas.microsoft.com/office/drawing/2014/main" id="{BAE897B6-809D-CBAE-D51E-F2A58756D69C}"/>
              </a:ext>
            </a:extLst>
          </p:cNvPr>
          <p:cNvSpPr>
            <a:spLocks noGrp="1"/>
          </p:cNvSpPr>
          <p:nvPr>
            <p:ph type="ftr" sz="quarter" idx="11"/>
          </p:nvPr>
        </p:nvSpPr>
        <p:spPr/>
        <p:txBody>
          <a:bodyPr/>
          <a:lstStyle/>
          <a:p>
            <a:endParaRPr lang="en-CH"/>
          </a:p>
        </p:txBody>
      </p:sp>
      <p:sp>
        <p:nvSpPr>
          <p:cNvPr id="7" name="Slide Number Placeholder 6">
            <a:extLst>
              <a:ext uri="{FF2B5EF4-FFF2-40B4-BE49-F238E27FC236}">
                <a16:creationId xmlns:a16="http://schemas.microsoft.com/office/drawing/2014/main" id="{121495A7-4D74-1C1E-5712-0289EA015A40}"/>
              </a:ext>
            </a:extLst>
          </p:cNvPr>
          <p:cNvSpPr>
            <a:spLocks noGrp="1"/>
          </p:cNvSpPr>
          <p:nvPr>
            <p:ph type="sldNum" sz="quarter" idx="12"/>
          </p:nvPr>
        </p:nvSpPr>
        <p:spPr/>
        <p:txBody>
          <a:bodyPr/>
          <a:lstStyle/>
          <a:p>
            <a:fld id="{7B0321FC-6DA6-E349-8025-EF5374CFB124}" type="slidenum">
              <a:rPr lang="en-CH" smtClean="0"/>
              <a:t>‹#›</a:t>
            </a:fld>
            <a:endParaRPr lang="en-CH"/>
          </a:p>
        </p:txBody>
      </p:sp>
    </p:spTree>
    <p:extLst>
      <p:ext uri="{BB962C8B-B14F-4D97-AF65-F5344CB8AC3E}">
        <p14:creationId xmlns:p14="http://schemas.microsoft.com/office/powerpoint/2010/main" val="3059096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A1E3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DC52F1-85D7-F8F8-60BA-5ACBBDA6CF5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dirty="0"/>
              <a:t>Click to edit Master title style</a:t>
            </a:r>
            <a:endParaRPr lang="en-CH" dirty="0"/>
          </a:p>
        </p:txBody>
      </p:sp>
      <p:sp>
        <p:nvSpPr>
          <p:cNvPr id="3" name="Text Placeholder 2">
            <a:extLst>
              <a:ext uri="{FF2B5EF4-FFF2-40B4-BE49-F238E27FC236}">
                <a16:creationId xmlns:a16="http://schemas.microsoft.com/office/drawing/2014/main" id="{DBDFD48B-0600-3A64-DFF7-056E0E3913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CH" dirty="0"/>
          </a:p>
        </p:txBody>
      </p:sp>
      <p:sp>
        <p:nvSpPr>
          <p:cNvPr id="4" name="Date Placeholder 3">
            <a:extLst>
              <a:ext uri="{FF2B5EF4-FFF2-40B4-BE49-F238E27FC236}">
                <a16:creationId xmlns:a16="http://schemas.microsoft.com/office/drawing/2014/main" id="{9C372C3E-780A-E3B9-49C6-FA7AE00FDDF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bg1"/>
                </a:solidFill>
                <a:latin typeface="Euclid Circular B" panose="020B0504000000000000" pitchFamily="34" charset="77"/>
              </a:defRPr>
            </a:lvl1pPr>
          </a:lstStyle>
          <a:p>
            <a:fld id="{A493E664-1C02-194C-AB0E-ABD786959CB1}" type="datetimeFigureOut">
              <a:rPr lang="en-CH" smtClean="0"/>
              <a:pPr/>
              <a:t>14.10.2025</a:t>
            </a:fld>
            <a:endParaRPr lang="en-CH" dirty="0"/>
          </a:p>
        </p:txBody>
      </p:sp>
      <p:sp>
        <p:nvSpPr>
          <p:cNvPr id="5" name="Footer Placeholder 4">
            <a:extLst>
              <a:ext uri="{FF2B5EF4-FFF2-40B4-BE49-F238E27FC236}">
                <a16:creationId xmlns:a16="http://schemas.microsoft.com/office/drawing/2014/main" id="{CC49F40D-5285-61D9-1992-0F2B1DB6D3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bg1"/>
                </a:solidFill>
                <a:latin typeface="Euclid Circular B" panose="020B0504000000000000" pitchFamily="34" charset="77"/>
              </a:defRPr>
            </a:lvl1pPr>
          </a:lstStyle>
          <a:p>
            <a:endParaRPr lang="en-CH" dirty="0"/>
          </a:p>
        </p:txBody>
      </p:sp>
      <p:sp>
        <p:nvSpPr>
          <p:cNvPr id="6" name="Slide Number Placeholder 5">
            <a:extLst>
              <a:ext uri="{FF2B5EF4-FFF2-40B4-BE49-F238E27FC236}">
                <a16:creationId xmlns:a16="http://schemas.microsoft.com/office/drawing/2014/main" id="{46F8F4E3-F356-8DE3-B1C5-08C3FA0E866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bg1"/>
                </a:solidFill>
                <a:latin typeface="Euclid Circular B" panose="020B0504000000000000" pitchFamily="34" charset="77"/>
              </a:defRPr>
            </a:lvl1pPr>
          </a:lstStyle>
          <a:p>
            <a:fld id="{7B0321FC-6DA6-E349-8025-EF5374CFB124}" type="slidenum">
              <a:rPr lang="en-CH" smtClean="0"/>
              <a:pPr/>
              <a:t>‹#›</a:t>
            </a:fld>
            <a:endParaRPr lang="en-CH" dirty="0"/>
          </a:p>
        </p:txBody>
      </p:sp>
    </p:spTree>
    <p:extLst>
      <p:ext uri="{BB962C8B-B14F-4D97-AF65-F5344CB8AC3E}">
        <p14:creationId xmlns:p14="http://schemas.microsoft.com/office/powerpoint/2010/main" val="6732486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b="1" i="0" kern="1200">
          <a:solidFill>
            <a:schemeClr val="bg1"/>
          </a:solidFill>
          <a:latin typeface="Euclid Circular B Semibold" panose="020B0504000000000000" pitchFamily="34" charset="77"/>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bg1"/>
          </a:solidFill>
          <a:latin typeface="Euclid Circular B" panose="020B0504000000000000" pitchFamily="34" charset="77"/>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bg1"/>
          </a:solidFill>
          <a:latin typeface="Euclid Circular B" panose="020B0504000000000000" pitchFamily="34" charset="77"/>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bg1"/>
          </a:solidFill>
          <a:latin typeface="Euclid Circular B" panose="020B0504000000000000" pitchFamily="34" charset="77"/>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Euclid Circular B" panose="020B0504000000000000" pitchFamily="34" charset="77"/>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bg1"/>
          </a:solidFill>
          <a:latin typeface="Euclid Circular B" panose="020B0504000000000000" pitchFamily="34"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CH"/>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dokumentation.stadtgeschichtebasel.ch/omeka2dsp" TargetMode="External"/><Relationship Id="rId2" Type="http://schemas.openxmlformats.org/officeDocument/2006/relationships/hyperlink" Target="https://forschung.stadtgeschichtebasel.ch" TargetMode="External"/><Relationship Id="rId1" Type="http://schemas.openxmlformats.org/officeDocument/2006/relationships/slideLayout" Target="../slideLayouts/slideLayout2.xml"/><Relationship Id="rId4" Type="http://schemas.openxmlformats.org/officeDocument/2006/relationships/hyperlink" Target="https://dokumentation.stadtgeschichtebasel.ch"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03FF5-90A1-D3A9-ADF0-098AE57502B5}"/>
              </a:ext>
            </a:extLst>
          </p:cNvPr>
          <p:cNvSpPr>
            <a:spLocks noGrp="1"/>
          </p:cNvSpPr>
          <p:nvPr>
            <p:ph type="ctrTitle"/>
          </p:nvPr>
        </p:nvSpPr>
        <p:spPr>
          <a:xfrm>
            <a:off x="830252" y="1710000"/>
            <a:ext cx="10515600" cy="2851200"/>
          </a:xfrm>
        </p:spPr>
        <p:txBody>
          <a:bodyPr/>
          <a:lstStyle/>
          <a:p>
            <a:pPr marL="0" lvl="0" indent="0">
              <a:buNone/>
            </a:pPr>
            <a:r>
              <a:t>A Long-Term Archival Pipeline for the Forschungsdatenplattform</a:t>
            </a:r>
          </a:p>
        </p:txBody>
      </p:sp>
      <p:sp>
        <p:nvSpPr>
          <p:cNvPr id="3" name="Subtitle 2">
            <a:extLst>
              <a:ext uri="{FF2B5EF4-FFF2-40B4-BE49-F238E27FC236}">
                <a16:creationId xmlns:a16="http://schemas.microsoft.com/office/drawing/2014/main" id="{27368248-9EFB-7499-B25B-947C44E54351}"/>
              </a:ext>
            </a:extLst>
          </p:cNvPr>
          <p:cNvSpPr>
            <a:spLocks noGrp="1"/>
          </p:cNvSpPr>
          <p:nvPr>
            <p:ph type="subTitle" idx="1"/>
          </p:nvPr>
        </p:nvSpPr>
        <p:spPr>
          <a:xfrm>
            <a:off x="830252" y="4590000"/>
            <a:ext cx="10515600" cy="1655762"/>
          </a:xfrm>
        </p:spPr>
        <p:txBody>
          <a:bodyPr/>
          <a:lstStyle/>
          <a:p>
            <a:pPr marL="0" lvl="0" indent="0">
              <a:buNone/>
            </a:pPr>
            <a:r>
              <a:t>omeka2dsp</a:t>
            </a:r>
            <a:br/>
            <a:br/>
            <a:r>
              <a:t>Moritz Mähr</a:t>
            </a:r>
            <a:br/>
            <a:r>
              <a:t>Moritz Twente</a:t>
            </a:r>
          </a:p>
        </p:txBody>
      </p:sp>
      <p:sp>
        <p:nvSpPr>
          <p:cNvPr id="4" name="Date Placeholder 3">
            <a:extLst>
              <a:ext uri="{FF2B5EF4-FFF2-40B4-BE49-F238E27FC236}">
                <a16:creationId xmlns:a16="http://schemas.microsoft.com/office/drawing/2014/main" id="{429DE407-F5A5-F4C3-D2FB-0BC6EFD6E977}"/>
              </a:ext>
            </a:extLst>
          </p:cNvPr>
          <p:cNvSpPr>
            <a:spLocks noGrp="1"/>
          </p:cNvSpPr>
          <p:nvPr>
            <p:ph type="dt" sz="half" idx="10"/>
          </p:nvPr>
        </p:nvSpPr>
        <p:spPr/>
        <p:txBody>
          <a:bodyPr/>
          <a:lstStyle/>
          <a:p>
            <a:pPr marL="0" lvl="0" indent="0">
              <a:buNone/>
            </a:pPr>
            <a:r>
              <a:t>2025-10-15</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FB11-2AFD-C1B8-C36A-EC812E9D1774}"/>
              </a:ext>
            </a:extLst>
          </p:cNvPr>
          <p:cNvSpPr>
            <a:spLocks noGrp="1"/>
          </p:cNvSpPr>
          <p:nvPr>
            <p:ph type="title"/>
          </p:nvPr>
        </p:nvSpPr>
        <p:spPr>
          <a:xfrm>
            <a:off x="831850" y="1709738"/>
            <a:ext cx="10515600" cy="2852737"/>
          </a:xfrm>
        </p:spPr>
        <p:txBody>
          <a:bodyPr/>
          <a:lstStyle/>
          <a:p>
            <a:pPr marL="0" lvl="0" indent="0">
              <a:buNone/>
            </a:pPr>
            <a:r>
              <a:t> Data Model Differences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FB11-2AFD-C1B8-C36A-EC812E9D1774}"/>
              </a:ext>
            </a:extLst>
          </p:cNvPr>
          <p:cNvSpPr>
            <a:spLocks noGrp="1"/>
          </p:cNvSpPr>
          <p:nvPr>
            <p:ph type="title"/>
          </p:nvPr>
        </p:nvSpPr>
        <p:spPr>
          <a:xfrm>
            <a:off x="831850" y="1709738"/>
            <a:ext cx="10515600" cy="2852737"/>
          </a:xfrm>
        </p:spPr>
        <p:txBody>
          <a:bodyPr/>
          <a:lstStyle/>
          <a:p>
            <a:pPr marL="0" lvl="0" indent="0">
              <a:buNone/>
            </a:pPr>
            <a:r>
              <a:t>Omeka</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Data Model Omeka (simplified 😇)</a:t>
            </a:r>
          </a:p>
        </p:txBody>
      </p:sp>
      <p:pic>
        <p:nvPicPr>
          <p:cNvPr id="3" name="Picture 1" descr="./images/mermaid/datamodel_omeka.png"/>
          <p:cNvPicPr>
            <a:picLocks noGrp="1" noChangeAspect="1"/>
          </p:cNvPicPr>
          <p:nvPr/>
        </p:nvPicPr>
        <p:blipFill>
          <a:blip r:embed="rId2"/>
          <a:stretch>
            <a:fillRect/>
          </a:stretch>
        </p:blipFill>
        <p:spPr bwMode="auto">
          <a:xfrm>
            <a:off x="3326566" y="1267691"/>
            <a:ext cx="5703134" cy="5588744"/>
          </a:xfrm>
          <a:prstGeom prst="rect">
            <a:avLst/>
          </a:prstGeom>
          <a:noFill/>
          <a:ln w="9525">
            <a:noFill/>
            <a:headEnd/>
            <a:tailEnd/>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Data Model DaSCH (simplified 😅)</a:t>
            </a:r>
          </a:p>
        </p:txBody>
      </p:sp>
      <p:pic>
        <p:nvPicPr>
          <p:cNvPr id="3" name="Picture 1" descr="./images/mermaid/datamodel_dasch.png"/>
          <p:cNvPicPr>
            <a:picLocks noGrp="1" noChangeAspect="1"/>
          </p:cNvPicPr>
          <p:nvPr/>
        </p:nvPicPr>
        <p:blipFill>
          <a:blip r:embed="rId2"/>
          <a:stretch>
            <a:fillRect/>
          </a:stretch>
        </p:blipFill>
        <p:spPr bwMode="auto">
          <a:xfrm>
            <a:off x="-2876" y="3207026"/>
            <a:ext cx="12111484" cy="1550504"/>
          </a:xfrm>
          <a:prstGeom prst="rect">
            <a:avLst/>
          </a:prstGeom>
          <a:noFill/>
          <a:ln w="9525">
            <a:noFill/>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Key Differences</a:t>
            </a:r>
          </a:p>
        </p:txBody>
      </p:sp>
      <p:sp>
        <p:nvSpPr>
          <p:cNvPr id="3" name="Content Placeholder 2">
            <a:extLst>
              <a:ext uri="{FF2B5EF4-FFF2-40B4-BE49-F238E27FC236}">
                <a16:creationId xmlns:a16="http://schemas.microsoft.com/office/drawing/2014/main" id="{89C7E9E4-54DA-8A56-234F-14C7B3D226E1}"/>
              </a:ext>
            </a:extLst>
          </p:cNvPr>
          <p:cNvSpPr>
            <a:spLocks noGrp="1"/>
          </p:cNvSpPr>
          <p:nvPr>
            <p:ph idx="1"/>
          </p:nvPr>
        </p:nvSpPr>
        <p:spPr/>
        <p:txBody>
          <a:bodyPr/>
          <a:lstStyle/>
          <a:p>
            <a:pPr lvl="0"/>
            <a:r>
              <a:rPr b="1"/>
              <a:t>Modeling approach:</a:t>
            </a:r>
          </a:p>
          <a:p>
            <a:pPr lvl="1"/>
            <a:r>
              <a:rPr i="1"/>
              <a:t>DaSCH</a:t>
            </a:r>
            <a:r>
              <a:t>: Class hierarchy (</a:t>
            </a:r>
            <a:r>
              <a:rPr>
                <a:latin typeface="Courier"/>
              </a:rPr>
              <a:t>Resource</a:t>
            </a:r>
            <a:r>
              <a:t> → </a:t>
            </a:r>
            <a:r>
              <a:rPr>
                <a:latin typeface="Courier"/>
              </a:rPr>
              <a:t>Document</a:t>
            </a:r>
            <a:r>
              <a:t> / </a:t>
            </a:r>
            <a:r>
              <a:rPr>
                <a:latin typeface="Courier"/>
              </a:rPr>
              <a:t>Image</a:t>
            </a:r>
            <a:r>
              <a:t> …), explicit value classes (</a:t>
            </a:r>
            <a:r>
              <a:rPr>
                <a:latin typeface="Courier"/>
              </a:rPr>
              <a:t>TextValue</a:t>
            </a:r>
            <a:r>
              <a:t>, </a:t>
            </a:r>
            <a:r>
              <a:rPr>
                <a:latin typeface="Courier"/>
              </a:rPr>
              <a:t>ListValue</a:t>
            </a:r>
            <a:r>
              <a:t>).</a:t>
            </a:r>
          </a:p>
          <a:p>
            <a:pPr lvl="1"/>
            <a:r>
              <a:rPr i="1"/>
              <a:t>Omeka S</a:t>
            </a:r>
            <a:r>
              <a:t>: Flat JSON-LD model (</a:t>
            </a:r>
            <a:r>
              <a:rPr>
                <a:latin typeface="Courier"/>
              </a:rPr>
              <a:t>Item</a:t>
            </a:r>
            <a:r>
              <a:t>, </a:t>
            </a:r>
            <a:r>
              <a:rPr>
                <a:latin typeface="Courier"/>
              </a:rPr>
              <a:t>Media</a:t>
            </a:r>
            <a:r>
              <a:t>, </a:t>
            </a:r>
            <a:r>
              <a:rPr>
                <a:latin typeface="Courier"/>
              </a:rPr>
              <a:t>ItemSet</a:t>
            </a:r>
            <a:r>
              <a:t>), Dublin Core–centric.</a:t>
            </a:r>
          </a:p>
          <a:p>
            <a:pPr lvl="0"/>
            <a:r>
              <a:rPr b="1"/>
              <a:t>Normalization &amp; constraints:</a:t>
            </a:r>
          </a:p>
          <a:p>
            <a:pPr lvl="1"/>
            <a:r>
              <a:rPr i="1"/>
              <a:t>DaSCH</a:t>
            </a:r>
            <a:r>
              <a:t>: Strict cardinalities and mandatory fields (</a:t>
            </a:r>
            <a:r>
              <a:rPr>
                <a:latin typeface="Courier"/>
              </a:rPr>
              <a:t>hasTitle [1]</a:t>
            </a:r>
            <a:r>
              <a:t>).</a:t>
            </a:r>
          </a:p>
          <a:p>
            <a:pPr lvl="1"/>
            <a:r>
              <a:rPr i="1"/>
              <a:t>Omeka S</a:t>
            </a:r>
            <a:r>
              <a:t>: More flexible, “validation” through templates.</a:t>
            </a:r>
          </a:p>
          <a:p>
            <a:pPr lvl="0"/>
            <a:r>
              <a:rPr b="1"/>
              <a:t>Hierarchy representation:</a:t>
            </a:r>
          </a:p>
          <a:p>
            <a:pPr lvl="1"/>
            <a:r>
              <a:rPr i="1"/>
              <a:t>DaSCH</a:t>
            </a:r>
            <a:r>
              <a:t>: Explicit </a:t>
            </a:r>
            <a:r>
              <a:rPr>
                <a:latin typeface="Courier"/>
              </a:rPr>
              <a:t>Parent</a:t>
            </a:r>
            <a:r>
              <a:t> class and </a:t>
            </a:r>
            <a:r>
              <a:rPr>
                <a:latin typeface="Courier"/>
              </a:rPr>
              <a:t>linkToParentObject</a:t>
            </a:r>
            <a:r>
              <a:t>.</a:t>
            </a:r>
          </a:p>
          <a:p>
            <a:pPr lvl="1"/>
            <a:r>
              <a:rPr i="1"/>
              <a:t>Omeka S</a:t>
            </a:r>
            <a:r>
              <a:t>: Uses field </a:t>
            </a:r>
            <a:r>
              <a:rPr>
                <a:latin typeface="Courier"/>
              </a:rPr>
              <a:t>ItemSet</a:t>
            </a:r>
            <a:r>
              <a:t> or </a:t>
            </a:r>
            <a:r>
              <a:rPr>
                <a:latin typeface="Courier"/>
              </a:rPr>
              <a:t>Media</a:t>
            </a:r>
            <a:r>
              <a:t> to model relations.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FB11-2AFD-C1B8-C36A-EC812E9D1774}"/>
              </a:ext>
            </a:extLst>
          </p:cNvPr>
          <p:cNvSpPr>
            <a:spLocks noGrp="1"/>
          </p:cNvSpPr>
          <p:nvPr>
            <p:ph type="title"/>
          </p:nvPr>
        </p:nvSpPr>
        <p:spPr>
          <a:xfrm>
            <a:off x="831850" y="1709738"/>
            <a:ext cx="10515600" cy="2852737"/>
          </a:xfrm>
        </p:spPr>
        <p:txBody>
          <a:bodyPr/>
          <a:lstStyle/>
          <a:p>
            <a:pPr marL="0" lvl="0" indent="0">
              <a:buNone/>
            </a:pPr>
            <a:r>
              <a:t>Metadata Transformation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Stadt.Geschichte.Basel</a:t>
            </a:r>
          </a:p>
        </p:txBody>
      </p:sp>
      <p:sp>
        <p:nvSpPr>
          <p:cNvPr id="3" name="Content Placeholder 2">
            <a:extLst>
              <a:ext uri="{FF2B5EF4-FFF2-40B4-BE49-F238E27FC236}">
                <a16:creationId xmlns:a16="http://schemas.microsoft.com/office/drawing/2014/main" id="{89C7E9E4-54DA-8A56-234F-14C7B3D226E1}"/>
              </a:ext>
            </a:extLst>
          </p:cNvPr>
          <p:cNvSpPr>
            <a:spLocks noGrp="1"/>
          </p:cNvSpPr>
          <p:nvPr>
            <p:ph idx="1"/>
          </p:nvPr>
        </p:nvSpPr>
        <p:spPr/>
        <p:txBody>
          <a:bodyPr>
            <a:normAutofit fontScale="92500" lnSpcReduction="10000"/>
          </a:bodyPr>
          <a:lstStyle/>
          <a:p>
            <a:pPr lvl="0"/>
            <a:r>
              <a:rPr dirty="0"/>
              <a:t>Large-scale historical research project, initiated in 2011 by the Association for Basel History and carried out 2017–2026 at the University of Basel</a:t>
            </a:r>
          </a:p>
          <a:p>
            <a:pPr lvl="0"/>
            <a:r>
              <a:rPr dirty="0"/>
              <a:t>More than 70 researchers studying the history of Basel from the earliest settlements to the present day</a:t>
            </a:r>
          </a:p>
          <a:p>
            <a:pPr lvl="0"/>
            <a:r>
              <a:rPr dirty="0"/>
              <a:t>Funded with more than 9 million Swiss francs by the Canton of Basel-Stadt, the Lottery Fund, and private sponsors</a:t>
            </a:r>
          </a:p>
          <a:p>
            <a:pPr lvl="0"/>
            <a:r>
              <a:rPr dirty="0"/>
              <a:t>Specialized Team for Research Data Management and Public History</a:t>
            </a:r>
          </a:p>
          <a:p>
            <a:pPr lvl="0"/>
            <a:r>
              <a:rPr dirty="0"/>
              <a:t>Various research outputs (incl. books, papers, data stories, figures, and source code)</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Data Validation</a:t>
            </a:r>
          </a:p>
        </p:txBody>
      </p:sp>
      <p:sp>
        <p:nvSpPr>
          <p:cNvPr id="3" name="Content Placeholder 2">
            <a:extLst>
              <a:ext uri="{FF2B5EF4-FFF2-40B4-BE49-F238E27FC236}">
                <a16:creationId xmlns:a16="http://schemas.microsoft.com/office/drawing/2014/main" id="{89C7E9E4-54DA-8A56-234F-14C7B3D226E1}"/>
              </a:ext>
            </a:extLst>
          </p:cNvPr>
          <p:cNvSpPr>
            <a:spLocks noGrp="1"/>
          </p:cNvSpPr>
          <p:nvPr>
            <p:ph idx="1"/>
          </p:nvPr>
        </p:nvSpPr>
        <p:spPr/>
        <p:txBody>
          <a:bodyPr/>
          <a:lstStyle/>
          <a:p>
            <a:pPr lvl="0"/>
            <a:r>
              <a:t>Custom Python scripts using </a:t>
            </a:r>
            <a:r>
              <a:rPr>
                <a:latin typeface="Courier"/>
              </a:rPr>
              <a:t>pydantic</a:t>
            </a:r>
            <a:r>
              <a:t> for schema validation as Omeka does not enforce strict validation</a:t>
            </a:r>
          </a:p>
          <a:p>
            <a:pPr lvl="0"/>
            <a:r>
              <a:t>Validation also helps identify data quality issues</a:t>
            </a:r>
          </a:p>
          <a:p>
            <a:pPr lvl="0"/>
            <a:r>
              <a:t>Lots of manual cleaning required, all done in Omeka</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Crosswalk Examples</a:t>
            </a:r>
          </a:p>
        </p:txBody>
      </p:sp>
      <p:graphicFrame>
        <p:nvGraphicFramePr>
          <p:cNvPr id="6" name="Content Placeholder 5"/>
          <p:cNvGraphicFramePr>
            <a:graphicFrameLocks noGrp="1"/>
          </p:cNvGraphicFramePr>
          <p:nvPr>
            <p:ph idx="1"/>
          </p:nvPr>
        </p:nvGraphicFramePr>
        <p:xfrm>
          <a:off x="838200" y="1816100"/>
          <a:ext cx="10515600" cy="3200400"/>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val="20000"/>
                    </a:ext>
                  </a:extLst>
                </a:gridCol>
                <a:gridCol w="3505200">
                  <a:extLst>
                    <a:ext uri="{9D8B030D-6E8A-4147-A177-3AD203B41FA5}">
                      <a16:colId xmlns:a16="http://schemas.microsoft.com/office/drawing/2014/main" val="20001"/>
                    </a:ext>
                  </a:extLst>
                </a:gridCol>
                <a:gridCol w="3505200">
                  <a:extLst>
                    <a:ext uri="{9D8B030D-6E8A-4147-A177-3AD203B41FA5}">
                      <a16:colId xmlns:a16="http://schemas.microsoft.com/office/drawing/2014/main" val="20002"/>
                    </a:ext>
                  </a:extLst>
                </a:gridCol>
              </a:tblGrid>
              <a:tr h="0">
                <a:tc>
                  <a:txBody>
                    <a:bodyPr/>
                    <a:lstStyle/>
                    <a:p>
                      <a:pPr marL="0" lvl="0" indent="0">
                        <a:buNone/>
                      </a:pPr>
                      <a:r>
                        <a:t>Omeka Property</a:t>
                      </a:r>
                    </a:p>
                  </a:txBody>
                  <a:tcPr/>
                </a:tc>
                <a:tc>
                  <a:txBody>
                    <a:bodyPr/>
                    <a:lstStyle/>
                    <a:p>
                      <a:pPr marL="0" lvl="0" indent="0">
                        <a:buNone/>
                      </a:pPr>
                      <a:r>
                        <a:t>DaSCH Property</a:t>
                      </a:r>
                    </a:p>
                  </a:txBody>
                  <a:tcPr/>
                </a:tc>
                <a:tc>
                  <a:txBody>
                    <a:bodyPr/>
                    <a:lstStyle/>
                    <a:p>
                      <a:pPr marL="0" lvl="0" indent="0">
                        <a:buNone/>
                      </a:pPr>
                      <a:r>
                        <a:t>Notes</a:t>
                      </a:r>
                    </a:p>
                  </a:txBody>
                  <a:tcPr/>
                </a:tc>
                <a:extLst>
                  <a:ext uri="{0D108BD9-81ED-4DB2-BD59-A6C34878D82A}">
                    <a16:rowId xmlns:a16="http://schemas.microsoft.com/office/drawing/2014/main" val="10000"/>
                  </a:ext>
                </a:extLst>
              </a:tr>
              <a:tr h="0">
                <a:tc>
                  <a:txBody>
                    <a:bodyPr/>
                    <a:lstStyle/>
                    <a:p>
                      <a:pPr marL="0" lvl="0" indent="0">
                        <a:buNone/>
                      </a:pPr>
                      <a:r>
                        <a:rPr>
                          <a:latin typeface="Courier"/>
                        </a:rPr>
                        <a:t>dcterms:title</a:t>
                      </a:r>
                    </a:p>
                  </a:txBody>
                  <a:tcPr/>
                </a:tc>
                <a:tc>
                  <a:txBody>
                    <a:bodyPr/>
                    <a:lstStyle/>
                    <a:p>
                      <a:pPr marL="0" lvl="0" indent="0">
                        <a:buNone/>
                      </a:pPr>
                      <a:r>
                        <a:rPr>
                          <a:latin typeface="Courier"/>
                        </a:rPr>
                        <a:t>hasTitle</a:t>
                      </a:r>
                    </a:p>
                  </a:txBody>
                  <a:tcPr/>
                </a:tc>
                <a:tc>
                  <a:txBody>
                    <a:bodyPr/>
                    <a:lstStyle/>
                    <a:p>
                      <a:pPr marL="0" lvl="0" indent="0">
                        <a:buNone/>
                      </a:pPr>
                      <a:r>
                        <a:t>Required in DaSCH (cardinality 1)</a:t>
                      </a:r>
                    </a:p>
                  </a:txBody>
                  <a:tcPr/>
                </a:tc>
                <a:extLst>
                  <a:ext uri="{0D108BD9-81ED-4DB2-BD59-A6C34878D82A}">
                    <a16:rowId xmlns:a16="http://schemas.microsoft.com/office/drawing/2014/main" val="10001"/>
                  </a:ext>
                </a:extLst>
              </a:tr>
              <a:tr h="0">
                <a:tc>
                  <a:txBody>
                    <a:bodyPr/>
                    <a:lstStyle/>
                    <a:p>
                      <a:pPr marL="0" lvl="0" indent="0">
                        <a:buNone/>
                      </a:pPr>
                      <a:r>
                        <a:rPr>
                          <a:latin typeface="Courier"/>
                        </a:rPr>
                        <a:t>dcterms:identifier</a:t>
                      </a:r>
                    </a:p>
                  </a:txBody>
                  <a:tcPr/>
                </a:tc>
                <a:tc>
                  <a:txBody>
                    <a:bodyPr/>
                    <a:lstStyle/>
                    <a:p>
                      <a:pPr marL="0" lvl="0" indent="0">
                        <a:buNone/>
                      </a:pPr>
                      <a:r>
                        <a:rPr>
                          <a:latin typeface="Courier"/>
                        </a:rPr>
                        <a:t>hasIdentifier</a:t>
                      </a:r>
                    </a:p>
                  </a:txBody>
                  <a:tcPr/>
                </a:tc>
                <a:tc>
                  <a:txBody>
                    <a:bodyPr/>
                    <a:lstStyle/>
                    <a:p>
                      <a:pPr marL="0" lvl="0" indent="0">
                        <a:buNone/>
                      </a:pPr>
                      <a:r>
                        <a:t>Not by DSP used for stable references</a:t>
                      </a:r>
                    </a:p>
                  </a:txBody>
                  <a:tcPr/>
                </a:tc>
                <a:extLst>
                  <a:ext uri="{0D108BD9-81ED-4DB2-BD59-A6C34878D82A}">
                    <a16:rowId xmlns:a16="http://schemas.microsoft.com/office/drawing/2014/main" val="10002"/>
                  </a:ext>
                </a:extLst>
              </a:tr>
              <a:tr h="0">
                <a:tc>
                  <a:txBody>
                    <a:bodyPr/>
                    <a:lstStyle/>
                    <a:p>
                      <a:pPr marL="0" lvl="0" indent="0">
                        <a:buNone/>
                      </a:pPr>
                      <a:r>
                        <a:rPr>
                          <a:latin typeface="Courier"/>
                        </a:rPr>
                        <a:t>dcterms:subject</a:t>
                      </a:r>
                    </a:p>
                  </a:txBody>
                  <a:tcPr/>
                </a:tc>
                <a:tc>
                  <a:txBody>
                    <a:bodyPr/>
                    <a:lstStyle/>
                    <a:p>
                      <a:pPr marL="0" lvl="0" indent="0">
                        <a:buNone/>
                      </a:pPr>
                      <a:r>
                        <a:rPr>
                          <a:latin typeface="Courier"/>
                        </a:rPr>
                        <a:t>hasSubjectList</a:t>
                      </a:r>
                    </a:p>
                  </a:txBody>
                  <a:tcPr/>
                </a:tc>
                <a:tc>
                  <a:txBody>
                    <a:bodyPr/>
                    <a:lstStyle/>
                    <a:p>
                      <a:pPr marL="0" lvl="0" indent="0">
                        <a:buNone/>
                      </a:pPr>
                      <a:r>
                        <a:t>Iconclass codes preserved</a:t>
                      </a:r>
                    </a:p>
                  </a:txBody>
                  <a:tcPr/>
                </a:tc>
                <a:extLst>
                  <a:ext uri="{0D108BD9-81ED-4DB2-BD59-A6C34878D82A}">
                    <a16:rowId xmlns:a16="http://schemas.microsoft.com/office/drawing/2014/main" val="10003"/>
                  </a:ext>
                </a:extLst>
              </a:tr>
              <a:tr h="0">
                <a:tc>
                  <a:txBody>
                    <a:bodyPr/>
                    <a:lstStyle/>
                    <a:p>
                      <a:pPr marL="0" lvl="0" indent="0">
                        <a:buNone/>
                      </a:pPr>
                      <a:r>
                        <a:rPr>
                          <a:latin typeface="Courier"/>
                        </a:rPr>
                        <a:t>dcterms:temporal</a:t>
                      </a:r>
                    </a:p>
                  </a:txBody>
                  <a:tcPr/>
                </a:tc>
                <a:tc>
                  <a:txBody>
                    <a:bodyPr/>
                    <a:lstStyle/>
                    <a:p>
                      <a:pPr marL="0" lvl="0" indent="0">
                        <a:buNone/>
                      </a:pPr>
                      <a:r>
                        <a:rPr>
                          <a:latin typeface="Courier"/>
                        </a:rPr>
                        <a:t>hasTemporalList</a:t>
                      </a:r>
                    </a:p>
                  </a:txBody>
                  <a:tcPr/>
                </a:tc>
                <a:tc>
                  <a:txBody>
                    <a:bodyPr/>
                    <a:lstStyle/>
                    <a:p>
                      <a:pPr marL="0" lvl="0" indent="0">
                        <a:buNone/>
                      </a:pPr>
                      <a:r>
                        <a:t>Era mapping required</a:t>
                      </a:r>
                    </a:p>
                  </a:txBody>
                  <a:tcPr/>
                </a:tc>
                <a:extLst>
                  <a:ext uri="{0D108BD9-81ED-4DB2-BD59-A6C34878D82A}">
                    <a16:rowId xmlns:a16="http://schemas.microsoft.com/office/drawing/2014/main" val="10004"/>
                  </a:ext>
                </a:extLst>
              </a:tr>
              <a:tr h="0">
                <a:tc>
                  <a:txBody>
                    <a:bodyPr/>
                    <a:lstStyle/>
                    <a:p>
                      <a:pPr marL="0" lvl="0" indent="0">
                        <a:buNone/>
                      </a:pPr>
                      <a:r>
                        <a:rPr>
                          <a:latin typeface="Courier"/>
                        </a:rPr>
                        <a:t>dcterms:creator</a:t>
                      </a:r>
                    </a:p>
                  </a:txBody>
                  <a:tcPr/>
                </a:tc>
                <a:tc>
                  <a:txBody>
                    <a:bodyPr/>
                    <a:lstStyle/>
                    <a:p>
                      <a:pPr marL="0" lvl="0" indent="0">
                        <a:buNone/>
                      </a:pPr>
                      <a:r>
                        <a:rPr>
                          <a:latin typeface="Courier"/>
                        </a:rPr>
                        <a:t>hasCreatorList</a:t>
                      </a:r>
                    </a:p>
                  </a:txBody>
                  <a:tcPr/>
                </a:tc>
                <a:tc>
                  <a:txBody>
                    <a:bodyPr/>
                    <a:lstStyle/>
                    <a:p>
                      <a:pPr marL="0" lvl="0" indent="0">
                        <a:buNone/>
                      </a:pPr>
                      <a:r>
                        <a:t>Multiple creators supported</a:t>
                      </a:r>
                    </a:p>
                  </a:txBody>
                  <a:tcPr/>
                </a:tc>
                <a:extLst>
                  <a:ext uri="{0D108BD9-81ED-4DB2-BD59-A6C34878D82A}">
                    <a16:rowId xmlns:a16="http://schemas.microsoft.com/office/drawing/2014/main" val="10005"/>
                  </a:ext>
                </a:extLst>
              </a:tr>
              <a:tr h="0">
                <a:tc>
                  <a:txBody>
                    <a:bodyPr/>
                    <a:lstStyle/>
                    <a:p>
                      <a:pPr marL="0" lvl="0" indent="0">
                        <a:buNone/>
                      </a:pPr>
                      <a:r>
                        <a:rPr>
                          <a:latin typeface="Courier"/>
                        </a:rPr>
                        <a:t>dcterms:license</a:t>
                      </a:r>
                    </a:p>
                  </a:txBody>
                  <a:tcPr/>
                </a:tc>
                <a:tc>
                  <a:txBody>
                    <a:bodyPr/>
                    <a:lstStyle/>
                    <a:p>
                      <a:pPr marL="0" lvl="0" indent="0">
                        <a:buNone/>
                      </a:pPr>
                      <a:r>
                        <a:rPr>
                          <a:latin typeface="Courier"/>
                        </a:rPr>
                        <a:t>hasLicenseList</a:t>
                      </a:r>
                    </a:p>
                  </a:txBody>
                  <a:tcPr/>
                </a:tc>
                <a:tc>
                  <a:txBody>
                    <a:bodyPr/>
                    <a:lstStyle/>
                    <a:p>
                      <a:pPr marL="0" lvl="0" indent="0">
                        <a:buNone/>
                      </a:pPr>
                      <a:r>
                        <a:t>License URIs validated</a:t>
                      </a:r>
                    </a:p>
                  </a:txBody>
                  <a:tcPr/>
                </a:tc>
                <a:extLst>
                  <a:ext uri="{0D108BD9-81ED-4DB2-BD59-A6C34878D82A}">
                    <a16:rowId xmlns:a16="http://schemas.microsoft.com/office/drawing/2014/main" val="10006"/>
                  </a:ext>
                </a:extLst>
              </a:tr>
              <a:tr h="0">
                <a:tc>
                  <a:txBody>
                    <a:bodyPr/>
                    <a:lstStyle/>
                    <a:p>
                      <a:pPr marL="0" lvl="0" indent="0">
                        <a:buNone/>
                      </a:pPr>
                      <a:r>
                        <a:t>Media → Item</a:t>
                      </a:r>
                    </a:p>
                  </a:txBody>
                  <a:tcPr/>
                </a:tc>
                <a:tc>
                  <a:txBody>
                    <a:bodyPr/>
                    <a:lstStyle/>
                    <a:p>
                      <a:pPr marL="0" lvl="0" indent="0">
                        <a:buNone/>
                      </a:pPr>
                      <a:r>
                        <a:rPr>
                          <a:latin typeface="Courier"/>
                        </a:rPr>
                        <a:t>linkToParentObject</a:t>
                      </a:r>
                    </a:p>
                  </a:txBody>
                  <a:tcPr/>
                </a:tc>
                <a:tc>
                  <a:txBody>
                    <a:bodyPr/>
                    <a:lstStyle/>
                    <a:p>
                      <a:pPr marL="0" lvl="0" indent="0">
                        <a:buNone/>
                      </a:pPr>
                      <a:r>
                        <a:t>Hierarchy explicitly modeled</a:t>
                      </a:r>
                    </a:p>
                  </a:txBody>
                  <a:tcPr/>
                </a:tc>
                <a:extLst>
                  <a:ext uri="{0D108BD9-81ED-4DB2-BD59-A6C34878D82A}">
                    <a16:rowId xmlns:a16="http://schemas.microsoft.com/office/drawing/2014/main" val="10007"/>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Version Control and Updates</a:t>
            </a:r>
          </a:p>
        </p:txBody>
      </p:sp>
      <p:sp>
        <p:nvSpPr>
          <p:cNvPr id="3" name="Content Placeholder 2">
            <a:extLst>
              <a:ext uri="{FF2B5EF4-FFF2-40B4-BE49-F238E27FC236}">
                <a16:creationId xmlns:a16="http://schemas.microsoft.com/office/drawing/2014/main" id="{89C7E9E4-54DA-8A56-234F-14C7B3D226E1}"/>
              </a:ext>
            </a:extLst>
          </p:cNvPr>
          <p:cNvSpPr>
            <a:spLocks noGrp="1"/>
          </p:cNvSpPr>
          <p:nvPr>
            <p:ph idx="1"/>
          </p:nvPr>
        </p:nvSpPr>
        <p:spPr/>
        <p:txBody>
          <a:bodyPr/>
          <a:lstStyle/>
          <a:p>
            <a:pPr lvl="0"/>
            <a:r>
              <a:rPr b="1"/>
              <a:t>Challenge</a:t>
            </a:r>
            <a:r>
              <a:t>: DaSCH supports versioning, but requires careful planning</a:t>
            </a:r>
          </a:p>
          <a:p>
            <a:pPr lvl="0"/>
            <a:r>
              <a:rPr b="1"/>
              <a:t>Strategy</a:t>
            </a:r>
            <a:r>
              <a:t>:</a:t>
            </a:r>
          </a:p>
          <a:p>
            <a:pPr lvl="1"/>
            <a:r>
              <a:t>Initial deposit: Create new resources via REST API</a:t>
            </a:r>
          </a:p>
          <a:p>
            <a:pPr lvl="1"/>
            <a:r>
              <a:t>Updates: Use PUT requests with resource IDs to create new versions</a:t>
            </a:r>
          </a:p>
          <a:p>
            <a:pPr lvl="1"/>
            <a:r>
              <a:t>Identifier stability: ARK IDs remain constant across versions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FDB2-F6FF-F91B-D8ED-75CCD4398416}"/>
              </a:ext>
            </a:extLst>
          </p:cNvPr>
          <p:cNvSpPr>
            <a:spLocks noGrp="1"/>
          </p:cNvSpPr>
          <p:nvPr>
            <p:ph type="title"/>
          </p:nvPr>
        </p:nvSpPr>
        <p:spPr/>
        <p:txBody>
          <a:bodyPr/>
          <a:lstStyle/>
          <a:p>
            <a:pPr marL="0" lvl="0" indent="0">
              <a:buNone/>
            </a:pPr>
            <a:r>
              <a:t>API vs DSP-Tools</a:t>
            </a:r>
          </a:p>
        </p:txBody>
      </p:sp>
      <p:sp>
        <p:nvSpPr>
          <p:cNvPr id="3" name="Content Placeholder 2">
            <a:extLst>
              <a:ext uri="{FF2B5EF4-FFF2-40B4-BE49-F238E27FC236}">
                <a16:creationId xmlns:a16="http://schemas.microsoft.com/office/drawing/2014/main" id="{78CE67CF-DF90-86F4-7568-C4153D1B8392}"/>
              </a:ext>
            </a:extLst>
          </p:cNvPr>
          <p:cNvSpPr>
            <a:spLocks noGrp="1"/>
          </p:cNvSpPr>
          <p:nvPr>
            <p:ph sz="half" idx="1"/>
          </p:nvPr>
        </p:nvSpPr>
        <p:spPr/>
        <p:txBody>
          <a:bodyPr/>
          <a:lstStyle/>
          <a:p>
            <a:pPr marL="0" lvl="0" indent="0">
              <a:spcBef>
                <a:spcPts val="3000"/>
              </a:spcBef>
              <a:buNone/>
            </a:pPr>
            <a:r>
              <a:rPr b="1"/>
              <a:t>REST API Approach</a:t>
            </a:r>
          </a:p>
          <a:p>
            <a:pPr lvl="0"/>
            <a:r>
              <a:t>Direct HTTP requests</a:t>
            </a:r>
          </a:p>
          <a:p>
            <a:pPr lvl="0"/>
            <a:r>
              <a:t>Fine-grained control</a:t>
            </a:r>
          </a:p>
          <a:p>
            <a:pPr lvl="0"/>
            <a:r>
              <a:t>Supports versioning</a:t>
            </a:r>
          </a:p>
          <a:p>
            <a:pPr lvl="0"/>
            <a:r>
              <a:t>Complex error handling</a:t>
            </a:r>
          </a:p>
          <a:p>
            <a:pPr lvl="0"/>
            <a:r>
              <a:t>Used for updates</a:t>
            </a:r>
          </a:p>
        </p:txBody>
      </p:sp>
      <p:sp>
        <p:nvSpPr>
          <p:cNvPr id="4" name="Content Placeholder 3">
            <a:extLst>
              <a:ext uri="{FF2B5EF4-FFF2-40B4-BE49-F238E27FC236}">
                <a16:creationId xmlns:a16="http://schemas.microsoft.com/office/drawing/2014/main" id="{5FA2E00B-0F1D-F192-FC7A-4FF11CD8BFFA}"/>
              </a:ext>
            </a:extLst>
          </p:cNvPr>
          <p:cNvSpPr>
            <a:spLocks noGrp="1"/>
          </p:cNvSpPr>
          <p:nvPr>
            <p:ph sz="half" idx="2"/>
          </p:nvPr>
        </p:nvSpPr>
        <p:spPr/>
        <p:txBody>
          <a:bodyPr/>
          <a:lstStyle/>
          <a:p>
            <a:pPr marL="0" lvl="0" indent="0">
              <a:spcBef>
                <a:spcPts val="3000"/>
              </a:spcBef>
              <a:buNone/>
            </a:pPr>
            <a:r>
              <a:rPr b="1"/>
              <a:t>DSP-Tools Approach</a:t>
            </a:r>
          </a:p>
          <a:p>
            <a:pPr lvl="0"/>
            <a:r>
              <a:t>XML-based bulk import</a:t>
            </a:r>
          </a:p>
          <a:p>
            <a:pPr lvl="0"/>
            <a:r>
              <a:t>Good for initial deposits</a:t>
            </a:r>
          </a:p>
          <a:p>
            <a:pPr lvl="0"/>
            <a:r>
              <a:t>Less flexible for updates</a:t>
            </a:r>
          </a:p>
          <a:p>
            <a:pPr lvl="0"/>
            <a:r>
              <a:t>Comprehensive validation</a:t>
            </a:r>
          </a:p>
          <a:p>
            <a:pPr lvl="0"/>
            <a:r>
              <a:t>Used for large-scale ingestion</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61FB11-2AFD-C1B8-C36A-EC812E9D1774}"/>
              </a:ext>
            </a:extLst>
          </p:cNvPr>
          <p:cNvSpPr>
            <a:spLocks noGrp="1"/>
          </p:cNvSpPr>
          <p:nvPr>
            <p:ph type="title"/>
          </p:nvPr>
        </p:nvSpPr>
        <p:spPr>
          <a:xfrm>
            <a:off x="831850" y="1709738"/>
            <a:ext cx="10515600" cy="2852737"/>
          </a:xfrm>
        </p:spPr>
        <p:txBody>
          <a:bodyPr/>
          <a:lstStyle/>
          <a:p>
            <a:pPr marL="0" lvl="0" indent="0">
              <a:buNone/>
            </a:pPr>
            <a:r>
              <a:t>omeka2dsp</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8000" b="-8000"/>
          </a:stretch>
        </a:blipFill>
        <a:effectLst/>
      </p:bgPr>
    </p:bg>
    <p:spTree>
      <p:nvGrpSpPr>
        <p:cNvPr id="1" name=""/>
        <p:cNvGrpSpPr/>
        <p:nvPr/>
      </p:nvGrpSpPr>
      <p:grpSpPr>
        <a:xfrm>
          <a:off x="0" y="0"/>
          <a:ext cx="0" cy="0"/>
          <a:chOff x="0" y="0"/>
          <a:chExt cx="0" cy="0"/>
        </a:xfrm>
      </p:grpSpPr>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Lessons Learned</a:t>
            </a:r>
          </a:p>
        </p:txBody>
      </p:sp>
      <p:sp>
        <p:nvSpPr>
          <p:cNvPr id="3" name="Content Placeholder 2">
            <a:extLst>
              <a:ext uri="{FF2B5EF4-FFF2-40B4-BE49-F238E27FC236}">
                <a16:creationId xmlns:a16="http://schemas.microsoft.com/office/drawing/2014/main" id="{89C7E9E4-54DA-8A56-234F-14C7B3D226E1}"/>
              </a:ext>
            </a:extLst>
          </p:cNvPr>
          <p:cNvSpPr>
            <a:spLocks noGrp="1"/>
          </p:cNvSpPr>
          <p:nvPr>
            <p:ph idx="1"/>
          </p:nvPr>
        </p:nvSpPr>
        <p:spPr/>
        <p:txBody>
          <a:bodyPr>
            <a:normAutofit fontScale="70000" lnSpcReduction="20000"/>
          </a:bodyPr>
          <a:lstStyle/>
          <a:p>
            <a:pPr lvl="0"/>
            <a:r>
              <a:rPr b="1" dirty="0"/>
              <a:t>Metadata crosswalks and data quality</a:t>
            </a:r>
            <a:r>
              <a:rPr dirty="0"/>
              <a:t>: Mapping Dublin Core to the </a:t>
            </a:r>
            <a:r>
              <a:rPr dirty="0" err="1"/>
              <a:t>DaSCH</a:t>
            </a:r>
            <a:r>
              <a:rPr dirty="0"/>
              <a:t> ontology required custom logic and validation. Omeka’s flexible schema led to inconsistent metadata, demanding extensive cleaning.</a:t>
            </a:r>
          </a:p>
          <a:p>
            <a:pPr lvl="0"/>
            <a:r>
              <a:rPr b="1" dirty="0"/>
              <a:t>Identifiers and file handling</a:t>
            </a:r>
            <a:r>
              <a:rPr dirty="0"/>
              <a:t>: Synchronizing identifiers between Omeka and </a:t>
            </a:r>
            <a:r>
              <a:rPr dirty="0" err="1"/>
              <a:t>DaSCH</a:t>
            </a:r>
            <a:r>
              <a:rPr dirty="0"/>
              <a:t> proved complex. Large files (&gt;100 MB) necessitated chunked uploads and tailored handling.</a:t>
            </a:r>
          </a:p>
          <a:p>
            <a:pPr lvl="0"/>
            <a:r>
              <a:rPr b="1" dirty="0"/>
              <a:t>Workflow timing and validation</a:t>
            </a:r>
            <a:r>
              <a:rPr dirty="0"/>
              <a:t>: Determining the right moment to shift from active curation to archival mode was key. Early validation with </a:t>
            </a:r>
            <a:r>
              <a:rPr dirty="0" err="1">
                <a:latin typeface="Courier"/>
              </a:rPr>
              <a:t>pydantic</a:t>
            </a:r>
            <a:r>
              <a:rPr dirty="0"/>
              <a:t> schemas and subset testing prevented costly errors.</a:t>
            </a:r>
          </a:p>
          <a:p>
            <a:pPr lvl="0"/>
            <a:r>
              <a:rPr b="1" dirty="0"/>
              <a:t>Documentation and reproducibility</a:t>
            </a:r>
            <a:r>
              <a:rPr dirty="0"/>
              <a:t>: Precise mapping documentation ensured consistency across transformations and supported reproducible workflows.</a:t>
            </a:r>
          </a:p>
          <a:p>
            <a:pPr lvl="0"/>
            <a:r>
              <a:rPr b="1" dirty="0"/>
              <a:t>Architecture and infrastructure</a:t>
            </a:r>
            <a:r>
              <a:rPr dirty="0"/>
              <a:t>: Decoupling archival (</a:t>
            </a:r>
            <a:r>
              <a:rPr dirty="0" err="1"/>
              <a:t>DaSCH</a:t>
            </a:r>
            <a:r>
              <a:rPr dirty="0"/>
              <a:t>) from presentation (</a:t>
            </a:r>
            <a:r>
              <a:rPr dirty="0" err="1"/>
              <a:t>CollectionBuilder</a:t>
            </a:r>
            <a:r>
              <a:rPr dirty="0"/>
              <a:t>) enhanced flexibility. Lightweight public interfaces can coexist with robust preservation systems when APIs enable automation.</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3FDB2-F6FF-F91B-D8ED-75CCD4398416}"/>
              </a:ext>
            </a:extLst>
          </p:cNvPr>
          <p:cNvSpPr>
            <a:spLocks noGrp="1"/>
          </p:cNvSpPr>
          <p:nvPr>
            <p:ph type="title"/>
          </p:nvPr>
        </p:nvSpPr>
        <p:spPr/>
        <p:txBody>
          <a:bodyPr/>
          <a:lstStyle/>
          <a:p>
            <a:pPr marL="0" lvl="0" indent="0">
              <a:buNone/>
            </a:pPr>
            <a:r>
              <a:t>Key Takeaways</a:t>
            </a:r>
          </a:p>
        </p:txBody>
      </p:sp>
      <p:sp>
        <p:nvSpPr>
          <p:cNvPr id="3" name="Content Placeholder 2">
            <a:extLst>
              <a:ext uri="{FF2B5EF4-FFF2-40B4-BE49-F238E27FC236}">
                <a16:creationId xmlns:a16="http://schemas.microsoft.com/office/drawing/2014/main" id="{78CE67CF-DF90-86F4-7568-C4153D1B8392}"/>
              </a:ext>
            </a:extLst>
          </p:cNvPr>
          <p:cNvSpPr>
            <a:spLocks noGrp="1"/>
          </p:cNvSpPr>
          <p:nvPr>
            <p:ph sz="half" idx="1"/>
          </p:nvPr>
        </p:nvSpPr>
        <p:spPr/>
        <p:txBody>
          <a:bodyPr/>
          <a:lstStyle/>
          <a:p>
            <a:pPr marL="0" lvl="0" indent="0">
              <a:spcBef>
                <a:spcPts val="3000"/>
              </a:spcBef>
              <a:buNone/>
            </a:pPr>
            <a:r>
              <a:rPr b="1"/>
              <a:t>For the Community</a:t>
            </a:r>
          </a:p>
          <a:p>
            <a:pPr lvl="0"/>
            <a:r>
              <a:t>Lightweight publishing can work with robust infrastructure</a:t>
            </a:r>
          </a:p>
          <a:p>
            <a:pPr lvl="0"/>
            <a:r>
              <a:t>FAIR principles are achievable in practice</a:t>
            </a:r>
          </a:p>
          <a:p>
            <a:pPr lvl="0"/>
            <a:r>
              <a:t>Decoupled architectures provide flexibility</a:t>
            </a:r>
          </a:p>
          <a:p>
            <a:pPr lvl="0"/>
            <a:r>
              <a:t>Open-source tools enable customization</a:t>
            </a:r>
          </a:p>
        </p:txBody>
      </p:sp>
      <p:sp>
        <p:nvSpPr>
          <p:cNvPr id="4" name="Content Placeholder 3">
            <a:extLst>
              <a:ext uri="{FF2B5EF4-FFF2-40B4-BE49-F238E27FC236}">
                <a16:creationId xmlns:a16="http://schemas.microsoft.com/office/drawing/2014/main" id="{5FA2E00B-0F1D-F192-FC7A-4FF11CD8BFFA}"/>
              </a:ext>
            </a:extLst>
          </p:cNvPr>
          <p:cNvSpPr>
            <a:spLocks noGrp="1"/>
          </p:cNvSpPr>
          <p:nvPr>
            <p:ph sz="half" idx="2"/>
          </p:nvPr>
        </p:nvSpPr>
        <p:spPr/>
        <p:txBody>
          <a:bodyPr/>
          <a:lstStyle/>
          <a:p>
            <a:pPr marL="0" lvl="0" indent="0">
              <a:spcBef>
                <a:spcPts val="3000"/>
              </a:spcBef>
              <a:buNone/>
            </a:pPr>
            <a:r>
              <a:rPr b="1"/>
              <a:t>For DaSCH Users</a:t>
            </a:r>
          </a:p>
          <a:p>
            <a:pPr lvl="0"/>
            <a:r>
              <a:t>Plan metadata transformation early</a:t>
            </a:r>
          </a:p>
          <a:p>
            <a:pPr lvl="0"/>
            <a:r>
              <a:t>Use validation extensively</a:t>
            </a:r>
          </a:p>
          <a:p>
            <a:pPr lvl="0"/>
            <a:r>
              <a:t>Consider hybrid API/DSP-Tools approach</a:t>
            </a:r>
          </a:p>
          <a:p>
            <a:pPr lvl="0"/>
            <a:r>
              <a:t>Document mapping decisions thoroughly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Research Data</a:t>
            </a:r>
          </a:p>
        </p:txBody>
      </p:sp>
      <p:pic>
        <p:nvPicPr>
          <p:cNvPr id="3" name="Picture 1" descr="./images/mermaid/ecosystem_1_researchdata.png"/>
          <p:cNvPicPr>
            <a:picLocks noGrp="1" noChangeAspect="1"/>
          </p:cNvPicPr>
          <p:nvPr/>
        </p:nvPicPr>
        <p:blipFill>
          <a:blip r:embed="rId2"/>
          <a:stretch>
            <a:fillRect/>
          </a:stretch>
        </p:blipFill>
        <p:spPr bwMode="auto">
          <a:xfrm>
            <a:off x="838200" y="2120900"/>
            <a:ext cx="10515600" cy="3733800"/>
          </a:xfrm>
          <a:prstGeom prst="rect">
            <a:avLst/>
          </a:prstGeom>
          <a:noFill/>
          <a:ln w="9525">
            <a:noFill/>
            <a:headEnd/>
            <a:tailEnd/>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Resources</a:t>
            </a:r>
          </a:p>
        </p:txBody>
      </p:sp>
      <p:sp>
        <p:nvSpPr>
          <p:cNvPr id="3" name="Content Placeholder 2">
            <a:extLst>
              <a:ext uri="{FF2B5EF4-FFF2-40B4-BE49-F238E27FC236}">
                <a16:creationId xmlns:a16="http://schemas.microsoft.com/office/drawing/2014/main" id="{89C7E9E4-54DA-8A56-234F-14C7B3D226E1}"/>
              </a:ext>
            </a:extLst>
          </p:cNvPr>
          <p:cNvSpPr>
            <a:spLocks noGrp="1"/>
          </p:cNvSpPr>
          <p:nvPr>
            <p:ph idx="1"/>
          </p:nvPr>
        </p:nvSpPr>
        <p:spPr/>
        <p:txBody>
          <a:bodyPr/>
          <a:lstStyle/>
          <a:p>
            <a:pPr lvl="0"/>
            <a:r>
              <a:rPr dirty="0">
                <a:solidFill>
                  <a:srgbClr val="FFFFFF"/>
                </a:solidFill>
                <a:hlinkClick r:id="rId2">
                  <a:extLst>
                    <a:ext uri="{A12FA001-AC4F-418D-AE19-62706E023703}">
                      <ahyp:hlinkClr xmlns:ahyp="http://schemas.microsoft.com/office/drawing/2018/hyperlinkcolor" val="tx"/>
                    </a:ext>
                  </a:extLst>
                </a:hlinkClick>
              </a:rPr>
              <a:t>Research Data Platform</a:t>
            </a:r>
          </a:p>
          <a:p>
            <a:pPr lvl="0"/>
            <a:r>
              <a:rPr dirty="0">
                <a:solidFill>
                  <a:srgbClr val="FFFFFF"/>
                </a:solidFill>
                <a:hlinkClick r:id="rId3">
                  <a:extLst>
                    <a:ext uri="{A12FA001-AC4F-418D-AE19-62706E023703}">
                      <ahyp:hlinkClr xmlns:ahyp="http://schemas.microsoft.com/office/drawing/2018/hyperlinkcolor" val="tx"/>
                    </a:ext>
                  </a:extLst>
                </a:hlinkClick>
              </a:rPr>
              <a:t>omeka2dsp Documentation</a:t>
            </a:r>
          </a:p>
          <a:p>
            <a:pPr lvl="0"/>
            <a:r>
              <a:rPr dirty="0">
                <a:solidFill>
                  <a:srgbClr val="FFFFFF"/>
                </a:solidFill>
                <a:hlinkClick r:id="rId4">
                  <a:extLst>
                    <a:ext uri="{A12FA001-AC4F-418D-AE19-62706E023703}">
                      <ahyp:hlinkClr xmlns:ahyp="http://schemas.microsoft.com/office/drawing/2018/hyperlinkcolor" val="tx"/>
                    </a:ext>
                  </a:extLst>
                </a:hlinkClick>
              </a:rPr>
              <a:t>Documentation Platform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Collecting and Managing Research Data</a:t>
            </a:r>
          </a:p>
        </p:txBody>
      </p:sp>
      <p:pic>
        <p:nvPicPr>
          <p:cNvPr id="3" name="Picture 1" descr="./images/mermaid/ecosystem_2_repositories.png"/>
          <p:cNvPicPr>
            <a:picLocks noGrp="1" noChangeAspect="1"/>
          </p:cNvPicPr>
          <p:nvPr/>
        </p:nvPicPr>
        <p:blipFill>
          <a:blip r:embed="rId2"/>
          <a:stretch>
            <a:fillRect/>
          </a:stretch>
        </p:blipFill>
        <p:spPr bwMode="auto">
          <a:xfrm>
            <a:off x="838200" y="2120900"/>
            <a:ext cx="10515600" cy="3733800"/>
          </a:xfrm>
          <a:prstGeom prst="rect">
            <a:avLst/>
          </a:prstGeom>
          <a:noFill/>
          <a:ln w="9525">
            <a:noFill/>
            <a:headEnd/>
            <a:tailEnd/>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Public History with Research Data</a:t>
            </a:r>
          </a:p>
        </p:txBody>
      </p:sp>
      <p:pic>
        <p:nvPicPr>
          <p:cNvPr id="3" name="Picture 1" descr="./images/mermaid/ecosystem_3_FDP.png"/>
          <p:cNvPicPr>
            <a:picLocks noGrp="1" noChangeAspect="1"/>
          </p:cNvPicPr>
          <p:nvPr/>
        </p:nvPicPr>
        <p:blipFill>
          <a:blip r:embed="rId2"/>
          <a:stretch>
            <a:fillRect/>
          </a:stretch>
        </p:blipFill>
        <p:spPr bwMode="auto">
          <a:xfrm>
            <a:off x="838200" y="2120900"/>
            <a:ext cx="10515600" cy="37338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rPr dirty="0"/>
              <a:t>Archiving Research Data for the Long Run</a:t>
            </a:r>
          </a:p>
        </p:txBody>
      </p:sp>
      <p:pic>
        <p:nvPicPr>
          <p:cNvPr id="3" name="Picture 1" descr="./images/mermaid/ecosystem_4_longtermarchives.png"/>
          <p:cNvPicPr>
            <a:picLocks noGrp="1" noChangeAspect="1"/>
          </p:cNvPicPr>
          <p:nvPr/>
        </p:nvPicPr>
        <p:blipFill>
          <a:blip r:embed="rId2"/>
          <a:stretch>
            <a:fillRect/>
          </a:stretch>
        </p:blipFill>
        <p:spPr bwMode="auto">
          <a:xfrm>
            <a:off x="2451100" y="1816100"/>
            <a:ext cx="7289800" cy="4343400"/>
          </a:xfrm>
          <a:prstGeom prst="rect">
            <a:avLst/>
          </a:prstGeom>
          <a:noFill/>
          <a:ln w="9525">
            <a:noFill/>
            <a:headEnd/>
            <a:tailEnd/>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Long-Term Preservation</a:t>
            </a:r>
          </a:p>
        </p:txBody>
      </p:sp>
      <p:sp>
        <p:nvSpPr>
          <p:cNvPr id="3" name="Content Placeholder 2">
            <a:extLst>
              <a:ext uri="{FF2B5EF4-FFF2-40B4-BE49-F238E27FC236}">
                <a16:creationId xmlns:a16="http://schemas.microsoft.com/office/drawing/2014/main" id="{89C7E9E4-54DA-8A56-234F-14C7B3D226E1}"/>
              </a:ext>
            </a:extLst>
          </p:cNvPr>
          <p:cNvSpPr>
            <a:spLocks noGrp="1"/>
          </p:cNvSpPr>
          <p:nvPr>
            <p:ph idx="1"/>
          </p:nvPr>
        </p:nvSpPr>
        <p:spPr/>
        <p:txBody>
          <a:bodyPr/>
          <a:lstStyle/>
          <a:p>
            <a:pPr lvl="0"/>
            <a:r>
              <a:rPr b="1"/>
              <a:t>Institutional sustainability</a:t>
            </a:r>
            <a:r>
              <a:t>: External dependencies (Omeka at UniBern) may not be permanently funded</a:t>
            </a:r>
          </a:p>
          <a:p>
            <a:pPr lvl="0"/>
            <a:r>
              <a:rPr b="1"/>
              <a:t>FAIR principles</a:t>
            </a:r>
            <a:r>
              <a:t>: Research data must be Findable, Accessible, Interoperable, and Reusable with proper metadata</a:t>
            </a:r>
          </a:p>
          <a:p>
            <a:pPr lvl="0"/>
            <a:r>
              <a:rPr b="1"/>
              <a:t>Citability</a:t>
            </a:r>
            <a:r>
              <a:t>: Researchers need persistent identifiers (PIDs) (stable URLs or DOIs) to reference historical materials</a:t>
            </a:r>
          </a:p>
          <a:p>
            <a:pPr lvl="0"/>
            <a:r>
              <a:rPr b="1"/>
              <a:t>Scalability</a:t>
            </a:r>
            <a:r>
              <a:t>: Current minimal computing approach (GitHub Pages) cannot handle large files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Where DaSCH Fits in: omeka2dsp</a:t>
            </a:r>
          </a:p>
        </p:txBody>
      </p:sp>
      <p:pic>
        <p:nvPicPr>
          <p:cNvPr id="3" name="Picture 1" descr="./images/mermaid/ecosystem_5_dasch.png"/>
          <p:cNvPicPr>
            <a:picLocks noGrp="1" noChangeAspect="1"/>
          </p:cNvPicPr>
          <p:nvPr/>
        </p:nvPicPr>
        <p:blipFill>
          <a:blip r:embed="rId2"/>
          <a:stretch>
            <a:fillRect/>
          </a:stretch>
        </p:blipFill>
        <p:spPr bwMode="auto">
          <a:xfrm>
            <a:off x="838200" y="2222500"/>
            <a:ext cx="10515600" cy="3530600"/>
          </a:xfrm>
          <a:prstGeom prst="rect">
            <a:avLst/>
          </a:prstGeom>
          <a:noFill/>
          <a:ln w="9525">
            <a:noFill/>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FB8AE-D927-EAC7-FCCD-A04A29E74B30}"/>
              </a:ext>
            </a:extLst>
          </p:cNvPr>
          <p:cNvSpPr>
            <a:spLocks noGrp="1"/>
          </p:cNvSpPr>
          <p:nvPr>
            <p:ph type="title"/>
          </p:nvPr>
        </p:nvSpPr>
        <p:spPr/>
        <p:txBody>
          <a:bodyPr/>
          <a:lstStyle/>
          <a:p>
            <a:pPr marL="0" lvl="0" indent="0">
              <a:buNone/>
            </a:pPr>
            <a:r>
              <a:t>Challenges</a:t>
            </a:r>
          </a:p>
        </p:txBody>
      </p:sp>
      <p:sp>
        <p:nvSpPr>
          <p:cNvPr id="3" name="Content Placeholder 2">
            <a:extLst>
              <a:ext uri="{FF2B5EF4-FFF2-40B4-BE49-F238E27FC236}">
                <a16:creationId xmlns:a16="http://schemas.microsoft.com/office/drawing/2014/main" id="{89C7E9E4-54DA-8A56-234F-14C7B3D226E1}"/>
              </a:ext>
            </a:extLst>
          </p:cNvPr>
          <p:cNvSpPr>
            <a:spLocks noGrp="1"/>
          </p:cNvSpPr>
          <p:nvPr>
            <p:ph idx="1"/>
          </p:nvPr>
        </p:nvSpPr>
        <p:spPr/>
        <p:txBody>
          <a:bodyPr/>
          <a:lstStyle/>
          <a:p>
            <a:pPr lvl="0"/>
            <a:r>
              <a:t>Data model differences (Omeka vs DaSCH)</a:t>
            </a:r>
          </a:p>
          <a:p>
            <a:pPr lvl="0"/>
            <a:r>
              <a:t>Metadata transformation and crosswalks</a:t>
            </a:r>
          </a:p>
          <a:p>
            <a:pPr lvl="0"/>
            <a:r>
              <a:t>Automation of deposit and version control</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GB_PowerPoint_Vorlage" id="{07E03B9C-11C3-1A4B-90B4-12E3BE5F3C5B}" vid="{DDF12D05-B5B7-FF42-ACA1-9D47F4325D6A}"/>
    </a:ext>
  </a:extLst>
</a:theme>
</file>

<file path=docProps/app.xml><?xml version="1.0" encoding="utf-8"?>
<Properties xmlns="http://schemas.openxmlformats.org/officeDocument/2006/extended-properties" xmlns:vt="http://schemas.openxmlformats.org/officeDocument/2006/docPropsVTypes">
  <TotalTime>0</TotalTime>
  <Words>710</Words>
  <Application>Microsoft Macintosh PowerPoint</Application>
  <PresentationFormat>Widescreen</PresentationFormat>
  <Paragraphs>108</Paragraphs>
  <Slides>30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Courier</vt:lpstr>
      <vt:lpstr>Euclid Circular B Semibold</vt:lpstr>
      <vt:lpstr>Euclid Circular B</vt:lpstr>
      <vt:lpstr>Office Theme</vt:lpstr>
      <vt:lpstr>A Long-Term Archival Pipeline for the Forschungsdatenplattform</vt:lpstr>
      <vt:lpstr>Stadt.Geschichte.Basel</vt:lpstr>
      <vt:lpstr>Research Data</vt:lpstr>
      <vt:lpstr>Collecting and Managing Research Data</vt:lpstr>
      <vt:lpstr>Public History with Research Data</vt:lpstr>
      <vt:lpstr>Archiving Research Data for the Long Run</vt:lpstr>
      <vt:lpstr>Long-Term Preservation</vt:lpstr>
      <vt:lpstr>Where DaSCH Fits in: omeka2dsp</vt:lpstr>
      <vt:lpstr>Challenges</vt:lpstr>
      <vt:lpstr> Data Model Differences</vt:lpstr>
      <vt:lpstr>Omeka</vt:lpstr>
      <vt:lpstr>PowerPoint Presentation</vt:lpstr>
      <vt:lpstr>PowerPoint Presentation</vt:lpstr>
      <vt:lpstr>PowerPoint Presentation</vt:lpstr>
      <vt:lpstr>PowerPoint Presentation</vt:lpstr>
      <vt:lpstr>Data Model Omeka (simplified 😇)</vt:lpstr>
      <vt:lpstr>Data Model DaSCH (simplified 😅)</vt:lpstr>
      <vt:lpstr>Key Differences</vt:lpstr>
      <vt:lpstr>Metadata Transformation</vt:lpstr>
      <vt:lpstr>Data Validation</vt:lpstr>
      <vt:lpstr>Crosswalk Examples</vt:lpstr>
      <vt:lpstr>Version Control and Updates</vt:lpstr>
      <vt:lpstr>API vs DSP-Tools</vt:lpstr>
      <vt:lpstr>omeka2dsp</vt:lpstr>
      <vt:lpstr>PowerPoint Presentation</vt:lpstr>
      <vt:lpstr>PowerPoint Presentation</vt:lpstr>
      <vt:lpstr>PowerPoint Presentation</vt:lpstr>
      <vt:lpstr>Lessons Learned</vt:lpstr>
      <vt:lpstr>Key Takeaways</vt:lpstr>
      <vt:lpstr>Resources</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599</TotalTime>
  <Words>13</Words>
  <Application>Microsoft Macintosh PowerPoint</Application>
  <PresentationFormat>Widescreen</PresentationFormat>
  <Paragraphs>6</Paragraphs>
  <Slides>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vt:i4>
      </vt:variant>
    </vt:vector>
  </HeadingPairs>
  <TitlesOfParts>
    <vt:vector size="7" baseType="lpstr">
      <vt:lpstr>Euclid Circular B Semibold</vt:lpstr>
      <vt:lpstr>Aptos</vt:lpstr>
      <vt:lpstr>Arial</vt:lpstr>
      <vt:lpstr>Euclid Circular B</vt:lpstr>
      <vt:lpstr>Office Theme</vt:lpstr>
      <vt:lpstr>Titel</vt:lpstr>
      <vt:lpstr>Überschrift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Long-Term Archival Pipeline for the Forschungsdatenplattform</dc:title>
  <dc:creator>Moritz Mähr; Moritz Twente</dc:creator>
  <cp:keywords/>
  <cp:lastModifiedBy>Moritz Mähr</cp:lastModifiedBy>
  <cp:revision>1</cp:revision>
  <dcterms:created xsi:type="dcterms:W3CDTF">2025-10-14T19:56:58Z</dcterms:created>
  <dcterms:modified xsi:type="dcterms:W3CDTF">2025-10-14T19:59:53Z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bstract">
    <vt:lpwstr>The Forschungsdatenplattform by Stadt.Geschichte.Basel provides open access to diverse historical materials relating to the city of Basel, including texts, images, statistical, and geospatial data. While technically robust and publicly available through GitHub Pages using the CollectionBuilder-CSV, our current infrastructure faces critical sustainability and scalability limitations.At present, metadata and files are curated and managed using the Omeka-S instance provided by the University of Bern, from which we extract the data for display via CollectionBuilder. However, this setup introduces significant risks for long-term availability:Omeka is not under our institutional control and may not remain permanently funded.GitHub Pages is not suitable for serving large files or guaranteeing persistence.CollectionBuilder lacks built-in support for versioning and persistent identifiers at the level required by research data infrastructures.To address these challenges, we are implementing a transition pipeline to archive all metadata and associated files with DaSCH, leveraging its infrastructure for versioned, durable, and FAIR-compliant research data publication. The new pipeline includes:Metadata harvesting and transformation from Omeka to the DaSCH data model.Automated deposit and update routines using the DaSCH REST API, including support for versioning existing records.Writing back stable DaSCH identifiers and access URLs to our public-facing platform, ensuring transparency and citability.Preservation of hierarchical relationships and media metadata, aligned with our custom metadata model, which incorporates principles of anti-discriminatory description practices.This transition allows us to decouple the archival backend from the front-end presentation, ensuring long-term data accessibility, citability, and semantic interoperability. In our presentation, we will share the architectural overview, code-level considerations, and our reflections on working with DaSCH APIs in a real-world context, including:Lessons learned in metadata crosswalks and transformation logic.Technical caveats in version control, file transfers, and identifier management.Challenges in aligning minimal computing approaches (CollectionBuilder) with robust backend infrastructures (DSP).This case study illustrates how lightweight digital publishing environments can be effectively combined with national research infrastructures to deliver sustainable, standards-based access to historical research data. It also raises broader questions about infrastructural independence, scalability of humanities platforms, and the practical challenges of implementing FAIR principles in community-developed software ecosystems.</vt:lpwstr>
  </property>
  <property fmtid="{D5CDD505-2E9C-101B-9397-08002B2CF9AE}" pid="3" name="affiliations">
    <vt:lpwstr/>
  </property>
  <property fmtid="{D5CDD505-2E9C-101B-9397-08002B2CF9AE}" pid="4" name="authors">
    <vt:lpwstr/>
  </property>
  <property fmtid="{D5CDD505-2E9C-101B-9397-08002B2CF9AE}" pid="5" name="biblio-config">
    <vt:lpwstr>True</vt:lpwstr>
  </property>
  <property fmtid="{D5CDD505-2E9C-101B-9397-08002B2CF9AE}" pid="6" name="by-affiliation">
    <vt:lpwstr/>
  </property>
  <property fmtid="{D5CDD505-2E9C-101B-9397-08002B2CF9AE}" pid="7" name="by-author">
    <vt:lpwstr/>
  </property>
  <property fmtid="{D5CDD505-2E9C-101B-9397-08002B2CF9AE}" pid="8" name="date">
    <vt:lpwstr>2025-10-15</vt:lpwstr>
  </property>
  <property fmtid="{D5CDD505-2E9C-101B-9397-08002B2CF9AE}" pid="9" name="editor">
    <vt:lpwstr>visual</vt:lpwstr>
  </property>
  <property fmtid="{D5CDD505-2E9C-101B-9397-08002B2CF9AE}" pid="10" name="header-includes">
    <vt:lpwstr/>
  </property>
  <property fmtid="{D5CDD505-2E9C-101B-9397-08002B2CF9AE}" pid="11" name="include-after">
    <vt:lpwstr/>
  </property>
  <property fmtid="{D5CDD505-2E9C-101B-9397-08002B2CF9AE}" pid="12" name="include-before">
    <vt:lpwstr/>
  </property>
  <property fmtid="{D5CDD505-2E9C-101B-9397-08002B2CF9AE}" pid="13" name="labels">
    <vt:lpwstr/>
  </property>
  <property fmtid="{D5CDD505-2E9C-101B-9397-08002B2CF9AE}" pid="14" name="mermaid">
    <vt:lpwstr/>
  </property>
  <property fmtid="{D5CDD505-2E9C-101B-9397-08002B2CF9AE}" pid="15" name="subtitle">
    <vt:lpwstr>omeka2dsp</vt:lpwstr>
  </property>
  <property fmtid="{D5CDD505-2E9C-101B-9397-08002B2CF9AE}" pid="16" name="toc-title">
    <vt:lpwstr>Table of contents</vt:lpwstr>
  </property>
</Properties>
</file>